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5" r:id="rId2"/>
    <p:sldId id="359" r:id="rId3"/>
    <p:sldId id="510" r:id="rId4"/>
    <p:sldId id="513" r:id="rId5"/>
    <p:sldId id="514" r:id="rId6"/>
    <p:sldId id="515" r:id="rId7"/>
    <p:sldId id="516" r:id="rId8"/>
    <p:sldId id="517" r:id="rId9"/>
    <p:sldId id="307" r:id="rId10"/>
    <p:sldId id="295" r:id="rId11"/>
    <p:sldId id="303" r:id="rId12"/>
    <p:sldId id="512" r:id="rId13"/>
    <p:sldId id="520" r:id="rId14"/>
    <p:sldId id="416" r:id="rId15"/>
    <p:sldId id="523" r:id="rId16"/>
    <p:sldId id="521" r:id="rId17"/>
    <p:sldId id="567" r:id="rId18"/>
    <p:sldId id="522" r:id="rId19"/>
    <p:sldId id="525" r:id="rId20"/>
    <p:sldId id="526" r:id="rId21"/>
    <p:sldId id="527" r:id="rId22"/>
    <p:sldId id="528" r:id="rId23"/>
    <p:sldId id="531" r:id="rId24"/>
    <p:sldId id="536" r:id="rId25"/>
    <p:sldId id="538" r:id="rId26"/>
    <p:sldId id="539" r:id="rId27"/>
    <p:sldId id="540" r:id="rId28"/>
    <p:sldId id="541" r:id="rId29"/>
    <p:sldId id="542" r:id="rId30"/>
    <p:sldId id="532" r:id="rId31"/>
    <p:sldId id="543" r:id="rId32"/>
    <p:sldId id="544" r:id="rId33"/>
    <p:sldId id="545" r:id="rId34"/>
    <p:sldId id="547" r:id="rId35"/>
    <p:sldId id="546" r:id="rId36"/>
    <p:sldId id="548" r:id="rId37"/>
    <p:sldId id="534" r:id="rId38"/>
    <p:sldId id="549" r:id="rId39"/>
    <p:sldId id="560" r:id="rId40"/>
    <p:sldId id="561" r:id="rId41"/>
    <p:sldId id="563" r:id="rId42"/>
    <p:sldId id="562" r:id="rId43"/>
    <p:sldId id="564" r:id="rId44"/>
    <p:sldId id="552" r:id="rId45"/>
    <p:sldId id="550" r:id="rId46"/>
    <p:sldId id="565" r:id="rId47"/>
    <p:sldId id="566" r:id="rId48"/>
    <p:sldId id="553" r:id="rId49"/>
    <p:sldId id="533" r:id="rId50"/>
    <p:sldId id="554" r:id="rId51"/>
    <p:sldId id="555" r:id="rId52"/>
    <p:sldId id="530" r:id="rId53"/>
    <p:sldId id="556" r:id="rId54"/>
    <p:sldId id="557" r:id="rId55"/>
    <p:sldId id="558" r:id="rId56"/>
    <p:sldId id="519" r:id="rId57"/>
    <p:sldId id="559" r:id="rId58"/>
    <p:sldId id="394" r:id="rId59"/>
    <p:sldId id="406" r:id="rId60"/>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86" autoAdjust="0"/>
    <p:restoredTop sz="91332" autoAdjust="0"/>
  </p:normalViewPr>
  <p:slideViewPr>
    <p:cSldViewPr snapToGrid="0">
      <p:cViewPr varScale="1">
        <p:scale>
          <a:sx n="75" d="100"/>
          <a:sy n="75" d="100"/>
        </p:scale>
        <p:origin x="749"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E42C00-67FE-1912-E8BC-70E54CD60E68}"/>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A4564314-1CBE-CB7A-221C-5B0714EBE7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7082FC94-A1E1-34ED-7B88-6861CEE7979B}"/>
              </a:ext>
            </a:extLst>
          </p:cNvPr>
          <p:cNvSpPr>
            <a:spLocks noGrp="1"/>
          </p:cNvSpPr>
          <p:nvPr>
            <p:ph type="dt" sz="half" idx="10"/>
          </p:nvPr>
        </p:nvSpPr>
        <p:spPr/>
        <p:txBody>
          <a:bodyPr/>
          <a:lstStyle/>
          <a:p>
            <a:fld id="{EE50C983-AF12-4E9E-BF47-91427B5AECC3}" type="datetimeFigureOut">
              <a:rPr lang="pt-BR" smtClean="0"/>
              <a:t>06/11/2023</a:t>
            </a:fld>
            <a:endParaRPr lang="pt-BR"/>
          </a:p>
        </p:txBody>
      </p:sp>
      <p:sp>
        <p:nvSpPr>
          <p:cNvPr id="5" name="Espaço Reservado para Rodapé 4">
            <a:extLst>
              <a:ext uri="{FF2B5EF4-FFF2-40B4-BE49-F238E27FC236}">
                <a16:creationId xmlns:a16="http://schemas.microsoft.com/office/drawing/2014/main" id="{EFA3AB97-211B-655F-743E-2526BE55E10D}"/>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0409A837-1CCD-6A4A-BD4F-498694028F66}"/>
              </a:ext>
            </a:extLst>
          </p:cNvPr>
          <p:cNvSpPr>
            <a:spLocks noGrp="1"/>
          </p:cNvSpPr>
          <p:nvPr>
            <p:ph type="sldNum" sz="quarter" idx="12"/>
          </p:nvPr>
        </p:nvSpPr>
        <p:spPr/>
        <p:txBody>
          <a:bodyPr/>
          <a:lstStyle/>
          <a:p>
            <a:fld id="{CB94CB81-E699-4F5C-B1F2-87C3C189F1D5}" type="slidenum">
              <a:rPr lang="pt-BR" smtClean="0"/>
              <a:t>‹nº›</a:t>
            </a:fld>
            <a:endParaRPr lang="pt-BR"/>
          </a:p>
        </p:txBody>
      </p:sp>
    </p:spTree>
    <p:extLst>
      <p:ext uri="{BB962C8B-B14F-4D97-AF65-F5344CB8AC3E}">
        <p14:creationId xmlns:p14="http://schemas.microsoft.com/office/powerpoint/2010/main" val="3525748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EA2CEF-89FB-0FAC-1932-DFA7EA98DA73}"/>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855AED58-4CEA-B190-0C32-D0E2D443CA47}"/>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718F129-08CC-0821-C7EE-470208438846}"/>
              </a:ext>
            </a:extLst>
          </p:cNvPr>
          <p:cNvSpPr>
            <a:spLocks noGrp="1"/>
          </p:cNvSpPr>
          <p:nvPr>
            <p:ph type="dt" sz="half" idx="10"/>
          </p:nvPr>
        </p:nvSpPr>
        <p:spPr/>
        <p:txBody>
          <a:bodyPr/>
          <a:lstStyle/>
          <a:p>
            <a:fld id="{EE50C983-AF12-4E9E-BF47-91427B5AECC3}" type="datetimeFigureOut">
              <a:rPr lang="pt-BR" smtClean="0"/>
              <a:t>06/11/2023</a:t>
            </a:fld>
            <a:endParaRPr lang="pt-BR"/>
          </a:p>
        </p:txBody>
      </p:sp>
      <p:sp>
        <p:nvSpPr>
          <p:cNvPr id="5" name="Espaço Reservado para Rodapé 4">
            <a:extLst>
              <a:ext uri="{FF2B5EF4-FFF2-40B4-BE49-F238E27FC236}">
                <a16:creationId xmlns:a16="http://schemas.microsoft.com/office/drawing/2014/main" id="{6A450AF3-95A7-D439-44D5-D00FECD73FD4}"/>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F41368C6-1FEE-8315-F619-D93C18CEC683}"/>
              </a:ext>
            </a:extLst>
          </p:cNvPr>
          <p:cNvSpPr>
            <a:spLocks noGrp="1"/>
          </p:cNvSpPr>
          <p:nvPr>
            <p:ph type="sldNum" sz="quarter" idx="12"/>
          </p:nvPr>
        </p:nvSpPr>
        <p:spPr/>
        <p:txBody>
          <a:bodyPr/>
          <a:lstStyle/>
          <a:p>
            <a:fld id="{CB94CB81-E699-4F5C-B1F2-87C3C189F1D5}" type="slidenum">
              <a:rPr lang="pt-BR" smtClean="0"/>
              <a:t>‹nº›</a:t>
            </a:fld>
            <a:endParaRPr lang="pt-BR"/>
          </a:p>
        </p:txBody>
      </p:sp>
    </p:spTree>
    <p:extLst>
      <p:ext uri="{BB962C8B-B14F-4D97-AF65-F5344CB8AC3E}">
        <p14:creationId xmlns:p14="http://schemas.microsoft.com/office/powerpoint/2010/main" val="4068573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7D06E09-DBC5-FD5E-2E76-0F7595290D38}"/>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00743A17-03DA-1FD9-2BE7-01F62C3DB231}"/>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00E9BD64-B79E-A847-E0E0-6CE815284AD4}"/>
              </a:ext>
            </a:extLst>
          </p:cNvPr>
          <p:cNvSpPr>
            <a:spLocks noGrp="1"/>
          </p:cNvSpPr>
          <p:nvPr>
            <p:ph type="dt" sz="half" idx="10"/>
          </p:nvPr>
        </p:nvSpPr>
        <p:spPr/>
        <p:txBody>
          <a:bodyPr/>
          <a:lstStyle/>
          <a:p>
            <a:fld id="{EE50C983-AF12-4E9E-BF47-91427B5AECC3}" type="datetimeFigureOut">
              <a:rPr lang="pt-BR" smtClean="0"/>
              <a:t>06/11/2023</a:t>
            </a:fld>
            <a:endParaRPr lang="pt-BR"/>
          </a:p>
        </p:txBody>
      </p:sp>
      <p:sp>
        <p:nvSpPr>
          <p:cNvPr id="5" name="Espaço Reservado para Rodapé 4">
            <a:extLst>
              <a:ext uri="{FF2B5EF4-FFF2-40B4-BE49-F238E27FC236}">
                <a16:creationId xmlns:a16="http://schemas.microsoft.com/office/drawing/2014/main" id="{923D98FC-80B0-A2E0-4364-3B629B17BDB9}"/>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C1E72A8-C5D5-8910-7139-7F94AF4E2D21}"/>
              </a:ext>
            </a:extLst>
          </p:cNvPr>
          <p:cNvSpPr>
            <a:spLocks noGrp="1"/>
          </p:cNvSpPr>
          <p:nvPr>
            <p:ph type="sldNum" sz="quarter" idx="12"/>
          </p:nvPr>
        </p:nvSpPr>
        <p:spPr/>
        <p:txBody>
          <a:bodyPr/>
          <a:lstStyle/>
          <a:p>
            <a:fld id="{CB94CB81-E699-4F5C-B1F2-87C3C189F1D5}" type="slidenum">
              <a:rPr lang="pt-BR" smtClean="0"/>
              <a:t>‹nº›</a:t>
            </a:fld>
            <a:endParaRPr lang="pt-BR"/>
          </a:p>
        </p:txBody>
      </p:sp>
    </p:spTree>
    <p:extLst>
      <p:ext uri="{BB962C8B-B14F-4D97-AF65-F5344CB8AC3E}">
        <p14:creationId xmlns:p14="http://schemas.microsoft.com/office/powerpoint/2010/main" val="41523911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69BAF8-FA29-9DD8-54EC-8258C65F1AD8}"/>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DCFDAE81-80F3-336D-3B07-486808066B4D}"/>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02EFCAB5-9B01-EFEB-9621-FEE521AA657C}"/>
              </a:ext>
            </a:extLst>
          </p:cNvPr>
          <p:cNvSpPr>
            <a:spLocks noGrp="1"/>
          </p:cNvSpPr>
          <p:nvPr>
            <p:ph type="dt" sz="half" idx="10"/>
          </p:nvPr>
        </p:nvSpPr>
        <p:spPr/>
        <p:txBody>
          <a:bodyPr/>
          <a:lstStyle/>
          <a:p>
            <a:fld id="{EE50C983-AF12-4E9E-BF47-91427B5AECC3}" type="datetimeFigureOut">
              <a:rPr lang="pt-BR" smtClean="0"/>
              <a:t>06/11/2023</a:t>
            </a:fld>
            <a:endParaRPr lang="pt-BR"/>
          </a:p>
        </p:txBody>
      </p:sp>
      <p:sp>
        <p:nvSpPr>
          <p:cNvPr id="5" name="Espaço Reservado para Rodapé 4">
            <a:extLst>
              <a:ext uri="{FF2B5EF4-FFF2-40B4-BE49-F238E27FC236}">
                <a16:creationId xmlns:a16="http://schemas.microsoft.com/office/drawing/2014/main" id="{1B5F40EF-7AEE-1237-A817-9E22D478F4FD}"/>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8FDA661-89F1-F141-84B9-3075413A564B}"/>
              </a:ext>
            </a:extLst>
          </p:cNvPr>
          <p:cNvSpPr>
            <a:spLocks noGrp="1"/>
          </p:cNvSpPr>
          <p:nvPr>
            <p:ph type="sldNum" sz="quarter" idx="12"/>
          </p:nvPr>
        </p:nvSpPr>
        <p:spPr/>
        <p:txBody>
          <a:bodyPr/>
          <a:lstStyle/>
          <a:p>
            <a:fld id="{CB94CB81-E699-4F5C-B1F2-87C3C189F1D5}" type="slidenum">
              <a:rPr lang="pt-BR" smtClean="0"/>
              <a:t>‹nº›</a:t>
            </a:fld>
            <a:endParaRPr lang="pt-BR"/>
          </a:p>
        </p:txBody>
      </p:sp>
    </p:spTree>
    <p:extLst>
      <p:ext uri="{BB962C8B-B14F-4D97-AF65-F5344CB8AC3E}">
        <p14:creationId xmlns:p14="http://schemas.microsoft.com/office/powerpoint/2010/main" val="881409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0745A0-C646-4896-E9FF-B1857B514C52}"/>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FC9F7DB8-ABBB-C60B-39A9-CF95D70537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78D9AF86-01AE-7663-71E6-69768E1ACB14}"/>
              </a:ext>
            </a:extLst>
          </p:cNvPr>
          <p:cNvSpPr>
            <a:spLocks noGrp="1"/>
          </p:cNvSpPr>
          <p:nvPr>
            <p:ph type="dt" sz="half" idx="10"/>
          </p:nvPr>
        </p:nvSpPr>
        <p:spPr/>
        <p:txBody>
          <a:bodyPr/>
          <a:lstStyle/>
          <a:p>
            <a:fld id="{EE50C983-AF12-4E9E-BF47-91427B5AECC3}" type="datetimeFigureOut">
              <a:rPr lang="pt-BR" smtClean="0"/>
              <a:t>06/11/2023</a:t>
            </a:fld>
            <a:endParaRPr lang="pt-BR"/>
          </a:p>
        </p:txBody>
      </p:sp>
      <p:sp>
        <p:nvSpPr>
          <p:cNvPr id="5" name="Espaço Reservado para Rodapé 4">
            <a:extLst>
              <a:ext uri="{FF2B5EF4-FFF2-40B4-BE49-F238E27FC236}">
                <a16:creationId xmlns:a16="http://schemas.microsoft.com/office/drawing/2014/main" id="{5A117465-C02E-6995-7CB8-DA022229CE1A}"/>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5D29671A-BF4D-EDF7-7CBF-2D7CD66E1857}"/>
              </a:ext>
            </a:extLst>
          </p:cNvPr>
          <p:cNvSpPr>
            <a:spLocks noGrp="1"/>
          </p:cNvSpPr>
          <p:nvPr>
            <p:ph type="sldNum" sz="quarter" idx="12"/>
          </p:nvPr>
        </p:nvSpPr>
        <p:spPr/>
        <p:txBody>
          <a:bodyPr/>
          <a:lstStyle/>
          <a:p>
            <a:fld id="{CB94CB81-E699-4F5C-B1F2-87C3C189F1D5}" type="slidenum">
              <a:rPr lang="pt-BR" smtClean="0"/>
              <a:t>‹nº›</a:t>
            </a:fld>
            <a:endParaRPr lang="pt-BR"/>
          </a:p>
        </p:txBody>
      </p:sp>
    </p:spTree>
    <p:extLst>
      <p:ext uri="{BB962C8B-B14F-4D97-AF65-F5344CB8AC3E}">
        <p14:creationId xmlns:p14="http://schemas.microsoft.com/office/powerpoint/2010/main" val="2517789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09120C-6D27-7E8C-B49E-FB06D29BAAE8}"/>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1A557B79-677A-01EC-BEA2-6D59D840EC0F}"/>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9F0D6928-4FBD-397B-30F7-71F0F6B9D8AE}"/>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B6187C12-F1F6-59C5-D952-45F07A5486F7}"/>
              </a:ext>
            </a:extLst>
          </p:cNvPr>
          <p:cNvSpPr>
            <a:spLocks noGrp="1"/>
          </p:cNvSpPr>
          <p:nvPr>
            <p:ph type="dt" sz="half" idx="10"/>
          </p:nvPr>
        </p:nvSpPr>
        <p:spPr/>
        <p:txBody>
          <a:bodyPr/>
          <a:lstStyle/>
          <a:p>
            <a:fld id="{EE50C983-AF12-4E9E-BF47-91427B5AECC3}" type="datetimeFigureOut">
              <a:rPr lang="pt-BR" smtClean="0"/>
              <a:t>06/11/2023</a:t>
            </a:fld>
            <a:endParaRPr lang="pt-BR"/>
          </a:p>
        </p:txBody>
      </p:sp>
      <p:sp>
        <p:nvSpPr>
          <p:cNvPr id="6" name="Espaço Reservado para Rodapé 5">
            <a:extLst>
              <a:ext uri="{FF2B5EF4-FFF2-40B4-BE49-F238E27FC236}">
                <a16:creationId xmlns:a16="http://schemas.microsoft.com/office/drawing/2014/main" id="{1458BC38-DB08-4789-7F8D-BF683D127578}"/>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888F367C-9819-3AAD-91B5-EB1E99B68391}"/>
              </a:ext>
            </a:extLst>
          </p:cNvPr>
          <p:cNvSpPr>
            <a:spLocks noGrp="1"/>
          </p:cNvSpPr>
          <p:nvPr>
            <p:ph type="sldNum" sz="quarter" idx="12"/>
          </p:nvPr>
        </p:nvSpPr>
        <p:spPr/>
        <p:txBody>
          <a:bodyPr/>
          <a:lstStyle/>
          <a:p>
            <a:fld id="{CB94CB81-E699-4F5C-B1F2-87C3C189F1D5}" type="slidenum">
              <a:rPr lang="pt-BR" smtClean="0"/>
              <a:t>‹nº›</a:t>
            </a:fld>
            <a:endParaRPr lang="pt-BR"/>
          </a:p>
        </p:txBody>
      </p:sp>
    </p:spTree>
    <p:extLst>
      <p:ext uri="{BB962C8B-B14F-4D97-AF65-F5344CB8AC3E}">
        <p14:creationId xmlns:p14="http://schemas.microsoft.com/office/powerpoint/2010/main" val="1756411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399C91-52EB-1620-43D1-251EAE06182C}"/>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FA1AB613-CC30-B501-C595-A1CF6BB8C1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5083E9B2-0742-2D5F-FCDD-991B20EEFE11}"/>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AFA35CDA-4244-6C1B-DC4F-6FCD4BCCC2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5DF710DB-CA87-7B18-79D5-E2C4204762E6}"/>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FD081C29-7B2A-B2CC-41F8-EAE34B038A89}"/>
              </a:ext>
            </a:extLst>
          </p:cNvPr>
          <p:cNvSpPr>
            <a:spLocks noGrp="1"/>
          </p:cNvSpPr>
          <p:nvPr>
            <p:ph type="dt" sz="half" idx="10"/>
          </p:nvPr>
        </p:nvSpPr>
        <p:spPr/>
        <p:txBody>
          <a:bodyPr/>
          <a:lstStyle/>
          <a:p>
            <a:fld id="{EE50C983-AF12-4E9E-BF47-91427B5AECC3}" type="datetimeFigureOut">
              <a:rPr lang="pt-BR" smtClean="0"/>
              <a:t>06/11/2023</a:t>
            </a:fld>
            <a:endParaRPr lang="pt-BR"/>
          </a:p>
        </p:txBody>
      </p:sp>
      <p:sp>
        <p:nvSpPr>
          <p:cNvPr id="8" name="Espaço Reservado para Rodapé 7">
            <a:extLst>
              <a:ext uri="{FF2B5EF4-FFF2-40B4-BE49-F238E27FC236}">
                <a16:creationId xmlns:a16="http://schemas.microsoft.com/office/drawing/2014/main" id="{1E569E1A-42FA-E78E-138E-06670DA03044}"/>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2A7469B7-2C3A-E654-8348-7C5E7B0A64CC}"/>
              </a:ext>
            </a:extLst>
          </p:cNvPr>
          <p:cNvSpPr>
            <a:spLocks noGrp="1"/>
          </p:cNvSpPr>
          <p:nvPr>
            <p:ph type="sldNum" sz="quarter" idx="12"/>
          </p:nvPr>
        </p:nvSpPr>
        <p:spPr/>
        <p:txBody>
          <a:bodyPr/>
          <a:lstStyle/>
          <a:p>
            <a:fld id="{CB94CB81-E699-4F5C-B1F2-87C3C189F1D5}" type="slidenum">
              <a:rPr lang="pt-BR" smtClean="0"/>
              <a:t>‹nº›</a:t>
            </a:fld>
            <a:endParaRPr lang="pt-BR"/>
          </a:p>
        </p:txBody>
      </p:sp>
    </p:spTree>
    <p:extLst>
      <p:ext uri="{BB962C8B-B14F-4D97-AF65-F5344CB8AC3E}">
        <p14:creationId xmlns:p14="http://schemas.microsoft.com/office/powerpoint/2010/main" val="34814449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3DA081-8E35-C17D-B9B1-C3AB5187DEDA}"/>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8CE73831-7981-6898-E375-B82E9F50E5AC}"/>
              </a:ext>
            </a:extLst>
          </p:cNvPr>
          <p:cNvSpPr>
            <a:spLocks noGrp="1"/>
          </p:cNvSpPr>
          <p:nvPr>
            <p:ph type="dt" sz="half" idx="10"/>
          </p:nvPr>
        </p:nvSpPr>
        <p:spPr/>
        <p:txBody>
          <a:bodyPr/>
          <a:lstStyle/>
          <a:p>
            <a:fld id="{EE50C983-AF12-4E9E-BF47-91427B5AECC3}" type="datetimeFigureOut">
              <a:rPr lang="pt-BR" smtClean="0"/>
              <a:t>06/11/2023</a:t>
            </a:fld>
            <a:endParaRPr lang="pt-BR"/>
          </a:p>
        </p:txBody>
      </p:sp>
      <p:sp>
        <p:nvSpPr>
          <p:cNvPr id="4" name="Espaço Reservado para Rodapé 3">
            <a:extLst>
              <a:ext uri="{FF2B5EF4-FFF2-40B4-BE49-F238E27FC236}">
                <a16:creationId xmlns:a16="http://schemas.microsoft.com/office/drawing/2014/main" id="{00549E8C-A6CB-F1C7-F39B-5CA58BCC62CF}"/>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29844B05-8774-4C7F-8988-28434108460D}"/>
              </a:ext>
            </a:extLst>
          </p:cNvPr>
          <p:cNvSpPr>
            <a:spLocks noGrp="1"/>
          </p:cNvSpPr>
          <p:nvPr>
            <p:ph type="sldNum" sz="quarter" idx="12"/>
          </p:nvPr>
        </p:nvSpPr>
        <p:spPr/>
        <p:txBody>
          <a:bodyPr/>
          <a:lstStyle/>
          <a:p>
            <a:fld id="{CB94CB81-E699-4F5C-B1F2-87C3C189F1D5}" type="slidenum">
              <a:rPr lang="pt-BR" smtClean="0"/>
              <a:t>‹nº›</a:t>
            </a:fld>
            <a:endParaRPr lang="pt-BR"/>
          </a:p>
        </p:txBody>
      </p:sp>
    </p:spTree>
    <p:extLst>
      <p:ext uri="{BB962C8B-B14F-4D97-AF65-F5344CB8AC3E}">
        <p14:creationId xmlns:p14="http://schemas.microsoft.com/office/powerpoint/2010/main" val="2810467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C297A1B5-9C9A-29B7-CB45-55A5C259A810}"/>
              </a:ext>
            </a:extLst>
          </p:cNvPr>
          <p:cNvSpPr>
            <a:spLocks noGrp="1"/>
          </p:cNvSpPr>
          <p:nvPr>
            <p:ph type="dt" sz="half" idx="10"/>
          </p:nvPr>
        </p:nvSpPr>
        <p:spPr/>
        <p:txBody>
          <a:bodyPr/>
          <a:lstStyle/>
          <a:p>
            <a:fld id="{EE50C983-AF12-4E9E-BF47-91427B5AECC3}" type="datetimeFigureOut">
              <a:rPr lang="pt-BR" smtClean="0"/>
              <a:t>06/11/2023</a:t>
            </a:fld>
            <a:endParaRPr lang="pt-BR"/>
          </a:p>
        </p:txBody>
      </p:sp>
      <p:sp>
        <p:nvSpPr>
          <p:cNvPr id="3" name="Espaço Reservado para Rodapé 2">
            <a:extLst>
              <a:ext uri="{FF2B5EF4-FFF2-40B4-BE49-F238E27FC236}">
                <a16:creationId xmlns:a16="http://schemas.microsoft.com/office/drawing/2014/main" id="{6D3C26BB-291D-F768-8A05-79171DF555DA}"/>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4038EEC9-B3A7-851B-EEE7-D52EAD6BD0C8}"/>
              </a:ext>
            </a:extLst>
          </p:cNvPr>
          <p:cNvSpPr>
            <a:spLocks noGrp="1"/>
          </p:cNvSpPr>
          <p:nvPr>
            <p:ph type="sldNum" sz="quarter" idx="12"/>
          </p:nvPr>
        </p:nvSpPr>
        <p:spPr/>
        <p:txBody>
          <a:bodyPr/>
          <a:lstStyle/>
          <a:p>
            <a:fld id="{CB94CB81-E699-4F5C-B1F2-87C3C189F1D5}" type="slidenum">
              <a:rPr lang="pt-BR" smtClean="0"/>
              <a:t>‹nº›</a:t>
            </a:fld>
            <a:endParaRPr lang="pt-BR"/>
          </a:p>
        </p:txBody>
      </p:sp>
    </p:spTree>
    <p:extLst>
      <p:ext uri="{BB962C8B-B14F-4D97-AF65-F5344CB8AC3E}">
        <p14:creationId xmlns:p14="http://schemas.microsoft.com/office/powerpoint/2010/main" val="785336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D1F631-07C3-3128-53E7-3F226DE842D7}"/>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4284ADF9-8818-9F8C-603D-FC1BD21101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8430C9EC-88A1-A6D0-0057-C440D16E13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1DC62303-7549-EC0B-345B-C78EF0DC34D7}"/>
              </a:ext>
            </a:extLst>
          </p:cNvPr>
          <p:cNvSpPr>
            <a:spLocks noGrp="1"/>
          </p:cNvSpPr>
          <p:nvPr>
            <p:ph type="dt" sz="half" idx="10"/>
          </p:nvPr>
        </p:nvSpPr>
        <p:spPr/>
        <p:txBody>
          <a:bodyPr/>
          <a:lstStyle/>
          <a:p>
            <a:fld id="{EE50C983-AF12-4E9E-BF47-91427B5AECC3}" type="datetimeFigureOut">
              <a:rPr lang="pt-BR" smtClean="0"/>
              <a:t>06/11/2023</a:t>
            </a:fld>
            <a:endParaRPr lang="pt-BR"/>
          </a:p>
        </p:txBody>
      </p:sp>
      <p:sp>
        <p:nvSpPr>
          <p:cNvPr id="6" name="Espaço Reservado para Rodapé 5">
            <a:extLst>
              <a:ext uri="{FF2B5EF4-FFF2-40B4-BE49-F238E27FC236}">
                <a16:creationId xmlns:a16="http://schemas.microsoft.com/office/drawing/2014/main" id="{0B66664C-B350-6245-2425-C350C0BBB2D3}"/>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64CD9073-B78D-7E9D-3FAC-67401A5F8909}"/>
              </a:ext>
            </a:extLst>
          </p:cNvPr>
          <p:cNvSpPr>
            <a:spLocks noGrp="1"/>
          </p:cNvSpPr>
          <p:nvPr>
            <p:ph type="sldNum" sz="quarter" idx="12"/>
          </p:nvPr>
        </p:nvSpPr>
        <p:spPr/>
        <p:txBody>
          <a:bodyPr/>
          <a:lstStyle/>
          <a:p>
            <a:fld id="{CB94CB81-E699-4F5C-B1F2-87C3C189F1D5}" type="slidenum">
              <a:rPr lang="pt-BR" smtClean="0"/>
              <a:t>‹nº›</a:t>
            </a:fld>
            <a:endParaRPr lang="pt-BR"/>
          </a:p>
        </p:txBody>
      </p:sp>
    </p:spTree>
    <p:extLst>
      <p:ext uri="{BB962C8B-B14F-4D97-AF65-F5344CB8AC3E}">
        <p14:creationId xmlns:p14="http://schemas.microsoft.com/office/powerpoint/2010/main" val="2930913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BC9000-DFE0-CCD6-5D52-3F2019957649}"/>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DC0DA735-F1CE-88FD-10E8-F0DB44A6D8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6ED18692-5DF5-DB6B-081D-00E1D6EAE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910ADCCE-5E0A-7C66-3564-DC68F07CEE1A}"/>
              </a:ext>
            </a:extLst>
          </p:cNvPr>
          <p:cNvSpPr>
            <a:spLocks noGrp="1"/>
          </p:cNvSpPr>
          <p:nvPr>
            <p:ph type="dt" sz="half" idx="10"/>
          </p:nvPr>
        </p:nvSpPr>
        <p:spPr/>
        <p:txBody>
          <a:bodyPr/>
          <a:lstStyle/>
          <a:p>
            <a:fld id="{EE50C983-AF12-4E9E-BF47-91427B5AECC3}" type="datetimeFigureOut">
              <a:rPr lang="pt-BR" smtClean="0"/>
              <a:t>06/11/2023</a:t>
            </a:fld>
            <a:endParaRPr lang="pt-BR"/>
          </a:p>
        </p:txBody>
      </p:sp>
      <p:sp>
        <p:nvSpPr>
          <p:cNvPr id="6" name="Espaço Reservado para Rodapé 5">
            <a:extLst>
              <a:ext uri="{FF2B5EF4-FFF2-40B4-BE49-F238E27FC236}">
                <a16:creationId xmlns:a16="http://schemas.microsoft.com/office/drawing/2014/main" id="{4BB3E809-1CE6-CAE7-6B90-6A898315FB03}"/>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8A6C9A4B-2723-6072-8B69-62EFF795D7E6}"/>
              </a:ext>
            </a:extLst>
          </p:cNvPr>
          <p:cNvSpPr>
            <a:spLocks noGrp="1"/>
          </p:cNvSpPr>
          <p:nvPr>
            <p:ph type="sldNum" sz="quarter" idx="12"/>
          </p:nvPr>
        </p:nvSpPr>
        <p:spPr/>
        <p:txBody>
          <a:bodyPr/>
          <a:lstStyle/>
          <a:p>
            <a:fld id="{CB94CB81-E699-4F5C-B1F2-87C3C189F1D5}" type="slidenum">
              <a:rPr lang="pt-BR" smtClean="0"/>
              <a:t>‹nº›</a:t>
            </a:fld>
            <a:endParaRPr lang="pt-BR"/>
          </a:p>
        </p:txBody>
      </p:sp>
    </p:spTree>
    <p:extLst>
      <p:ext uri="{BB962C8B-B14F-4D97-AF65-F5344CB8AC3E}">
        <p14:creationId xmlns:p14="http://schemas.microsoft.com/office/powerpoint/2010/main" val="859454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6CA2E24E-C6EC-FE03-2445-2ECBF5C2BD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1DBA5EA6-75E9-2D3B-B404-083800E05D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BCB8A8A5-3CC6-AE21-35A1-A2A77672A0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50C983-AF12-4E9E-BF47-91427B5AECC3}" type="datetimeFigureOut">
              <a:rPr lang="pt-BR" smtClean="0"/>
              <a:t>06/11/2023</a:t>
            </a:fld>
            <a:endParaRPr lang="pt-BR"/>
          </a:p>
        </p:txBody>
      </p:sp>
      <p:sp>
        <p:nvSpPr>
          <p:cNvPr id="5" name="Espaço Reservado para Rodapé 4">
            <a:extLst>
              <a:ext uri="{FF2B5EF4-FFF2-40B4-BE49-F238E27FC236}">
                <a16:creationId xmlns:a16="http://schemas.microsoft.com/office/drawing/2014/main" id="{21D8B791-D6A7-A238-A845-155C3A70D5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24571C9-45EF-9049-C420-35ABCFAAD4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94CB81-E699-4F5C-B1F2-87C3C189F1D5}" type="slidenum">
              <a:rPr lang="pt-BR" smtClean="0"/>
              <a:t>‹nº›</a:t>
            </a:fld>
            <a:endParaRPr lang="pt-BR"/>
          </a:p>
        </p:txBody>
      </p:sp>
    </p:spTree>
    <p:extLst>
      <p:ext uri="{BB962C8B-B14F-4D97-AF65-F5344CB8AC3E}">
        <p14:creationId xmlns:p14="http://schemas.microsoft.com/office/powerpoint/2010/main" val="22678197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1.JPG"/><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5.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emf"/><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5.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5.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5.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5.pn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5.png"/><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5.png"/><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5.png"/><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5.png"/><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5.png"/><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5.png"/><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5.png"/><Relationship Id="rId4" Type="http://schemas.openxmlformats.org/officeDocument/2006/relationships/image" Target="../media/image4.png"/></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5.png"/><Relationship Id="rId4" Type="http://schemas.openxmlformats.org/officeDocument/2006/relationships/image" Target="../media/image4.png"/></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5.png"/><Relationship Id="rId4" Type="http://schemas.openxmlformats.org/officeDocument/2006/relationships/image" Target="../media/image4.png"/></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5.png"/><Relationship Id="rId4" Type="http://schemas.openxmlformats.org/officeDocument/2006/relationships/image" Target="../media/image4.png"/></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5.png"/><Relationship Id="rId4" Type="http://schemas.openxmlformats.org/officeDocument/2006/relationships/image" Target="../media/image4.png"/></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5.png"/><Relationship Id="rId4" Type="http://schemas.openxmlformats.org/officeDocument/2006/relationships/image" Target="../media/image4.png"/></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5.png"/><Relationship Id="rId4" Type="http://schemas.openxmlformats.org/officeDocument/2006/relationships/image" Target="../media/image4.png"/></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5.png"/><Relationship Id="rId4" Type="http://schemas.openxmlformats.org/officeDocument/2006/relationships/image" Target="../media/image4.png"/></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8.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5.png"/><Relationship Id="rId4" Type="http://schemas.openxmlformats.org/officeDocument/2006/relationships/image" Target="../media/image4.png"/></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5.png"/><Relationship Id="rId4" Type="http://schemas.openxmlformats.org/officeDocument/2006/relationships/image" Target="../media/image4.png"/></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42.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5.png"/><Relationship Id="rId4" Type="http://schemas.openxmlformats.org/officeDocument/2006/relationships/image" Target="../media/image4.png"/></Relationships>
</file>

<file path=ppt/slides/_rels/slide5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44.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5.png"/><Relationship Id="rId4" Type="http://schemas.openxmlformats.org/officeDocument/2006/relationships/image" Target="../media/image4.png"/></Relationships>
</file>

<file path=ppt/slides/_rels/slide5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png"/></Relationships>
</file>

<file path=ppt/slides/_rels/slide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m 3" descr="Diagrama, Texto, Aplicativo&#10;&#10;Descrição gerada automaticamente">
            <a:extLst>
              <a:ext uri="{FF2B5EF4-FFF2-40B4-BE49-F238E27FC236}">
                <a16:creationId xmlns:a16="http://schemas.microsoft.com/office/drawing/2014/main" id="{B29D803E-F7D7-8522-906B-6968C974022E}"/>
              </a:ext>
            </a:extLst>
          </p:cNvPr>
          <p:cNvPicPr>
            <a:picLocks noChangeAspect="1"/>
          </p:cNvPicPr>
          <p:nvPr/>
        </p:nvPicPr>
        <p:blipFill>
          <a:blip r:embed="rId2"/>
          <a:stretch>
            <a:fillRect/>
          </a:stretch>
        </p:blipFill>
        <p:spPr>
          <a:xfrm>
            <a:off x="0" y="15239"/>
            <a:ext cx="12192000" cy="6858000"/>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65140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a:extLst>
              <a:ext uri="{FF2B5EF4-FFF2-40B4-BE49-F238E27FC236}">
                <a16:creationId xmlns:a16="http://schemas.microsoft.com/office/drawing/2014/main" id="{B72E37BD-9DAF-205E-87A9-17498C042FE2}"/>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5" name="Imagem 4">
            <a:extLst>
              <a:ext uri="{FF2B5EF4-FFF2-40B4-BE49-F238E27FC236}">
                <a16:creationId xmlns:a16="http://schemas.microsoft.com/office/drawing/2014/main" id="{80D3783E-445B-6408-414F-D04A4B56AAF3}"/>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6" name="Imagem 5">
            <a:extLst>
              <a:ext uri="{FF2B5EF4-FFF2-40B4-BE49-F238E27FC236}">
                <a16:creationId xmlns:a16="http://schemas.microsoft.com/office/drawing/2014/main" id="{D978248F-2E6A-2ABE-B1BF-181CB63E035A}"/>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7" name="Conector reto 6">
            <a:extLst>
              <a:ext uri="{FF2B5EF4-FFF2-40B4-BE49-F238E27FC236}">
                <a16:creationId xmlns:a16="http://schemas.microsoft.com/office/drawing/2014/main" id="{3F4E5955-B13F-FFA6-67C6-81BCA9598300}"/>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3" name="Imagem 2">
            <a:extLst>
              <a:ext uri="{FF2B5EF4-FFF2-40B4-BE49-F238E27FC236}">
                <a16:creationId xmlns:a16="http://schemas.microsoft.com/office/drawing/2014/main" id="{D716383E-EBAF-7BE6-037E-5F3B6641D3F0}"/>
              </a:ext>
            </a:extLst>
          </p:cNvPr>
          <p:cNvPicPr>
            <a:picLocks noChangeAspect="1"/>
          </p:cNvPicPr>
          <p:nvPr/>
        </p:nvPicPr>
        <p:blipFill>
          <a:blip r:embed="rId5"/>
          <a:stretch>
            <a:fillRect/>
          </a:stretch>
        </p:blipFill>
        <p:spPr>
          <a:xfrm>
            <a:off x="1567497" y="1549400"/>
            <a:ext cx="8772525" cy="4267200"/>
          </a:xfrm>
          <a:prstGeom prst="rect">
            <a:avLst/>
          </a:prstGeom>
        </p:spPr>
      </p:pic>
    </p:spTree>
    <p:extLst>
      <p:ext uri="{BB962C8B-B14F-4D97-AF65-F5344CB8AC3E}">
        <p14:creationId xmlns:p14="http://schemas.microsoft.com/office/powerpoint/2010/main" val="460668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6" name="CaixaDeTexto 15">
            <a:extLst>
              <a:ext uri="{FF2B5EF4-FFF2-40B4-BE49-F238E27FC236}">
                <a16:creationId xmlns:a16="http://schemas.microsoft.com/office/drawing/2014/main" id="{BD58B275-809E-A3D1-33C1-5657829D3CF7}"/>
              </a:ext>
            </a:extLst>
          </p:cNvPr>
          <p:cNvSpPr txBox="1"/>
          <p:nvPr/>
        </p:nvSpPr>
        <p:spPr>
          <a:xfrm>
            <a:off x="0" y="2816574"/>
            <a:ext cx="12192000" cy="446276"/>
          </a:xfrm>
          <a:prstGeom prst="rect">
            <a:avLst/>
          </a:prstGeom>
          <a:solidFill>
            <a:srgbClr val="FFFF00"/>
          </a:solidFill>
        </p:spPr>
        <p:txBody>
          <a:bodyPr wrap="square">
            <a:spAutoFit/>
          </a:bodyPr>
          <a:lstStyle/>
          <a:p>
            <a:pPr algn="ctr"/>
            <a:r>
              <a:rPr lang="pt-BR" sz="2300" dirty="0"/>
              <a:t>Sistema de Processamento de Streaming Escalonável, de Alto Rendimento e Tolerante a Falhas </a:t>
            </a:r>
          </a:p>
        </p:txBody>
      </p:sp>
      <p:sp>
        <p:nvSpPr>
          <p:cNvPr id="6" name="CaixaDeTexto 5">
            <a:extLst>
              <a:ext uri="{FF2B5EF4-FFF2-40B4-BE49-F238E27FC236}">
                <a16:creationId xmlns:a16="http://schemas.microsoft.com/office/drawing/2014/main" id="{77FA8A9D-2A48-EFAD-CD03-A395B4B5D92C}"/>
              </a:ext>
            </a:extLst>
          </p:cNvPr>
          <p:cNvSpPr txBox="1"/>
          <p:nvPr/>
        </p:nvSpPr>
        <p:spPr>
          <a:xfrm>
            <a:off x="0" y="3309397"/>
            <a:ext cx="12192000" cy="461665"/>
          </a:xfrm>
          <a:prstGeom prst="rect">
            <a:avLst/>
          </a:prstGeom>
          <a:solidFill>
            <a:srgbClr val="FFFF00"/>
          </a:solidFill>
        </p:spPr>
        <p:txBody>
          <a:bodyPr wrap="square">
            <a:spAutoFit/>
          </a:bodyPr>
          <a:lstStyle/>
          <a:p>
            <a:pPr algn="ctr"/>
            <a:r>
              <a:rPr lang="pt-BR" sz="2400" i="0" dirty="0">
                <a:solidFill>
                  <a:srgbClr val="242424"/>
                </a:solidFill>
                <a:effectLst/>
                <a:latin typeface="source-serif-pro"/>
              </a:rPr>
              <a:t>Oferece Suporte a Cargas de Trabalho em Lote e Streaming</a:t>
            </a:r>
            <a:endParaRPr lang="pt-BR" sz="2400" dirty="0"/>
          </a:p>
        </p:txBody>
      </p:sp>
      <p:pic>
        <p:nvPicPr>
          <p:cNvPr id="5" name="Imagem 4">
            <a:extLst>
              <a:ext uri="{FF2B5EF4-FFF2-40B4-BE49-F238E27FC236}">
                <a16:creationId xmlns:a16="http://schemas.microsoft.com/office/drawing/2014/main" id="{C21C8201-8F7D-E7D4-C3A2-5E6A826692D9}"/>
              </a:ext>
            </a:extLst>
          </p:cNvPr>
          <p:cNvPicPr>
            <a:picLocks noChangeAspect="1"/>
          </p:cNvPicPr>
          <p:nvPr/>
        </p:nvPicPr>
        <p:blipFill>
          <a:blip r:embed="rId5"/>
          <a:stretch>
            <a:fillRect/>
          </a:stretch>
        </p:blipFill>
        <p:spPr>
          <a:xfrm>
            <a:off x="3994124" y="1122822"/>
            <a:ext cx="4429760" cy="1693752"/>
          </a:xfrm>
          <a:prstGeom prst="rect">
            <a:avLst/>
          </a:prstGeom>
        </p:spPr>
      </p:pic>
      <p:sp>
        <p:nvSpPr>
          <p:cNvPr id="7" name="CaixaDeTexto 6">
            <a:extLst>
              <a:ext uri="{FF2B5EF4-FFF2-40B4-BE49-F238E27FC236}">
                <a16:creationId xmlns:a16="http://schemas.microsoft.com/office/drawing/2014/main" id="{15F0CF51-0D8C-EB6F-AFB4-120DD045DACA}"/>
              </a:ext>
            </a:extLst>
          </p:cNvPr>
          <p:cNvSpPr txBox="1"/>
          <p:nvPr/>
        </p:nvSpPr>
        <p:spPr>
          <a:xfrm>
            <a:off x="0" y="3817609"/>
            <a:ext cx="12192000" cy="461665"/>
          </a:xfrm>
          <a:prstGeom prst="rect">
            <a:avLst/>
          </a:prstGeom>
          <a:solidFill>
            <a:srgbClr val="FFFF00"/>
          </a:solidFill>
        </p:spPr>
        <p:txBody>
          <a:bodyPr wrap="square">
            <a:spAutoFit/>
          </a:bodyPr>
          <a:lstStyle/>
          <a:p>
            <a:pPr algn="ctr"/>
            <a:r>
              <a:rPr lang="pt-BR" sz="2400" i="0" dirty="0">
                <a:solidFill>
                  <a:srgbClr val="242424"/>
                </a:solidFill>
                <a:effectLst/>
                <a:latin typeface="source-serif-pro"/>
              </a:rPr>
              <a:t>Processa Dados em Tempo Real de Fontes Diversas, como TCP, Kafka, </a:t>
            </a:r>
            <a:r>
              <a:rPr lang="pt-BR" sz="2400" i="0" dirty="0" err="1">
                <a:solidFill>
                  <a:srgbClr val="242424"/>
                </a:solidFill>
                <a:effectLst/>
                <a:latin typeface="source-serif-pro"/>
              </a:rPr>
              <a:t>Flume</a:t>
            </a:r>
            <a:r>
              <a:rPr lang="pt-BR" sz="2400" i="0" dirty="0">
                <a:solidFill>
                  <a:srgbClr val="242424"/>
                </a:solidFill>
                <a:effectLst/>
                <a:latin typeface="source-serif-pro"/>
              </a:rPr>
              <a:t>, </a:t>
            </a:r>
            <a:r>
              <a:rPr lang="pt-BR" sz="2400" i="0" dirty="0" err="1">
                <a:solidFill>
                  <a:srgbClr val="242424"/>
                </a:solidFill>
                <a:effectLst/>
                <a:latin typeface="source-serif-pro"/>
              </a:rPr>
              <a:t>Amazon</a:t>
            </a:r>
            <a:r>
              <a:rPr lang="pt-BR" sz="2400" i="0" dirty="0">
                <a:solidFill>
                  <a:srgbClr val="242424"/>
                </a:solidFill>
                <a:effectLst/>
                <a:latin typeface="source-serif-pro"/>
              </a:rPr>
              <a:t> </a:t>
            </a:r>
            <a:r>
              <a:rPr lang="pt-BR" sz="2400" i="0" dirty="0" err="1">
                <a:solidFill>
                  <a:srgbClr val="242424"/>
                </a:solidFill>
                <a:effectLst/>
                <a:latin typeface="source-serif-pro"/>
              </a:rPr>
              <a:t>Kinesis</a:t>
            </a:r>
            <a:r>
              <a:rPr lang="pt-BR" sz="2400" i="0" dirty="0">
                <a:solidFill>
                  <a:srgbClr val="242424"/>
                </a:solidFill>
                <a:effectLst/>
                <a:latin typeface="source-serif-pro"/>
              </a:rPr>
              <a:t>, ...</a:t>
            </a:r>
            <a:endParaRPr lang="pt-BR" sz="2400" dirty="0"/>
          </a:p>
        </p:txBody>
      </p:sp>
      <p:sp>
        <p:nvSpPr>
          <p:cNvPr id="10" name="CaixaDeTexto 9">
            <a:extLst>
              <a:ext uri="{FF2B5EF4-FFF2-40B4-BE49-F238E27FC236}">
                <a16:creationId xmlns:a16="http://schemas.microsoft.com/office/drawing/2014/main" id="{475D5285-606D-AFB2-F0D5-C407B90FCFF2}"/>
              </a:ext>
            </a:extLst>
          </p:cNvPr>
          <p:cNvSpPr txBox="1"/>
          <p:nvPr/>
        </p:nvSpPr>
        <p:spPr>
          <a:xfrm>
            <a:off x="-10160" y="4325821"/>
            <a:ext cx="12192000" cy="461665"/>
          </a:xfrm>
          <a:prstGeom prst="rect">
            <a:avLst/>
          </a:prstGeom>
          <a:solidFill>
            <a:srgbClr val="FFFF00"/>
          </a:solidFill>
        </p:spPr>
        <p:txBody>
          <a:bodyPr wrap="square">
            <a:spAutoFit/>
          </a:bodyPr>
          <a:lstStyle/>
          <a:p>
            <a:pPr algn="ctr"/>
            <a:r>
              <a:rPr lang="pt-BR" sz="2400" i="0" dirty="0">
                <a:solidFill>
                  <a:srgbClr val="242424"/>
                </a:solidFill>
                <a:effectLst/>
                <a:latin typeface="source-serif-pro"/>
              </a:rPr>
              <a:t>Dados Processados podem Ser Enviados para Bancos, Kafka, Painéis ao Vivo, ...</a:t>
            </a:r>
            <a:endParaRPr lang="pt-BR" sz="2400" dirty="0"/>
          </a:p>
        </p:txBody>
      </p:sp>
      <p:sp>
        <p:nvSpPr>
          <p:cNvPr id="14" name="CaixaDeTexto 13">
            <a:extLst>
              <a:ext uri="{FF2B5EF4-FFF2-40B4-BE49-F238E27FC236}">
                <a16:creationId xmlns:a16="http://schemas.microsoft.com/office/drawing/2014/main" id="{F97354A7-FE49-9ABD-F895-6B935CCEA83E}"/>
              </a:ext>
            </a:extLst>
          </p:cNvPr>
          <p:cNvSpPr txBox="1"/>
          <p:nvPr/>
        </p:nvSpPr>
        <p:spPr>
          <a:xfrm>
            <a:off x="0" y="4834033"/>
            <a:ext cx="12192000" cy="461665"/>
          </a:xfrm>
          <a:prstGeom prst="rect">
            <a:avLst/>
          </a:prstGeom>
          <a:solidFill>
            <a:srgbClr val="FFFF00"/>
          </a:solidFill>
        </p:spPr>
        <p:txBody>
          <a:bodyPr wrap="square">
            <a:spAutoFit/>
          </a:bodyPr>
          <a:lstStyle/>
          <a:p>
            <a:pPr algn="ctr"/>
            <a:r>
              <a:rPr lang="pt-BR" sz="2400" dirty="0">
                <a:solidFill>
                  <a:srgbClr val="242424"/>
                </a:solidFill>
                <a:latin typeface="source-serif-pro"/>
              </a:rPr>
              <a:t>Integra-se com Processamento Interativo e em Lote do Spark  </a:t>
            </a:r>
            <a:endParaRPr lang="pt-BR" sz="2400" dirty="0"/>
          </a:p>
        </p:txBody>
      </p:sp>
      <p:sp>
        <p:nvSpPr>
          <p:cNvPr id="18" name="CaixaDeTexto 17">
            <a:extLst>
              <a:ext uri="{FF2B5EF4-FFF2-40B4-BE49-F238E27FC236}">
                <a16:creationId xmlns:a16="http://schemas.microsoft.com/office/drawing/2014/main" id="{0F5F3434-29C0-B8F7-4EA5-7E8AF4BDD5DB}"/>
              </a:ext>
            </a:extLst>
          </p:cNvPr>
          <p:cNvSpPr txBox="1"/>
          <p:nvPr/>
        </p:nvSpPr>
        <p:spPr>
          <a:xfrm>
            <a:off x="0" y="5342245"/>
            <a:ext cx="12192000" cy="461665"/>
          </a:xfrm>
          <a:prstGeom prst="rect">
            <a:avLst/>
          </a:prstGeom>
          <a:solidFill>
            <a:srgbClr val="FFFF00"/>
          </a:solidFill>
        </p:spPr>
        <p:txBody>
          <a:bodyPr wrap="square">
            <a:spAutoFit/>
          </a:bodyPr>
          <a:lstStyle/>
          <a:p>
            <a:pPr algn="ctr"/>
            <a:r>
              <a:rPr lang="pt-BR" sz="2400" dirty="0">
                <a:solidFill>
                  <a:srgbClr val="242424"/>
                </a:solidFill>
                <a:latin typeface="source-serif-pro"/>
              </a:rPr>
              <a:t>Funciona como um </a:t>
            </a:r>
            <a:r>
              <a:rPr lang="pt-BR" sz="2400" dirty="0" err="1">
                <a:solidFill>
                  <a:srgbClr val="242424"/>
                </a:solidFill>
                <a:latin typeface="source-serif-pro"/>
              </a:rPr>
              <a:t>Dataset</a:t>
            </a:r>
            <a:r>
              <a:rPr lang="pt-BR" sz="2400" dirty="0">
                <a:solidFill>
                  <a:srgbClr val="242424"/>
                </a:solidFill>
                <a:latin typeface="source-serif-pro"/>
              </a:rPr>
              <a:t> Contínuo, “Infinito”</a:t>
            </a:r>
            <a:endParaRPr lang="pt-BR" sz="2400" dirty="0"/>
          </a:p>
        </p:txBody>
      </p:sp>
      <p:sp>
        <p:nvSpPr>
          <p:cNvPr id="19" name="CaixaDeTexto 18">
            <a:extLst>
              <a:ext uri="{FF2B5EF4-FFF2-40B4-BE49-F238E27FC236}">
                <a16:creationId xmlns:a16="http://schemas.microsoft.com/office/drawing/2014/main" id="{841961D6-AD98-E224-6E06-C26789C9F20A}"/>
              </a:ext>
            </a:extLst>
          </p:cNvPr>
          <p:cNvSpPr txBox="1"/>
          <p:nvPr/>
        </p:nvSpPr>
        <p:spPr>
          <a:xfrm>
            <a:off x="0" y="5850457"/>
            <a:ext cx="12192000" cy="461665"/>
          </a:xfrm>
          <a:prstGeom prst="rect">
            <a:avLst/>
          </a:prstGeom>
          <a:solidFill>
            <a:srgbClr val="FFFF00"/>
          </a:solidFill>
        </p:spPr>
        <p:txBody>
          <a:bodyPr wrap="square">
            <a:spAutoFit/>
          </a:bodyPr>
          <a:lstStyle/>
          <a:p>
            <a:pPr algn="ctr"/>
            <a:r>
              <a:rPr lang="pt-BR" sz="2400" dirty="0">
                <a:solidFill>
                  <a:srgbClr val="242424"/>
                </a:solidFill>
                <a:latin typeface="source-serif-pro"/>
              </a:rPr>
              <a:t>Retira-se Porções deste </a:t>
            </a:r>
            <a:r>
              <a:rPr lang="pt-BR" sz="2400" dirty="0" err="1">
                <a:solidFill>
                  <a:srgbClr val="242424"/>
                </a:solidFill>
                <a:latin typeface="source-serif-pro"/>
              </a:rPr>
              <a:t>Dataset</a:t>
            </a:r>
            <a:r>
              <a:rPr lang="pt-BR" sz="2400" dirty="0">
                <a:solidFill>
                  <a:srgbClr val="242424"/>
                </a:solidFill>
                <a:latin typeface="source-serif-pro"/>
              </a:rPr>
              <a:t>, Analisa, Toma Decisões e Armazena</a:t>
            </a:r>
            <a:endParaRPr lang="pt-BR" sz="2400" dirty="0"/>
          </a:p>
        </p:txBody>
      </p:sp>
    </p:spTree>
    <p:extLst>
      <p:ext uri="{BB962C8B-B14F-4D97-AF65-F5344CB8AC3E}">
        <p14:creationId xmlns:p14="http://schemas.microsoft.com/office/powerpoint/2010/main" val="30685692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descr="Diagrama&#10;&#10;Descrição gerada automaticamente">
            <a:extLst>
              <a:ext uri="{FF2B5EF4-FFF2-40B4-BE49-F238E27FC236}">
                <a16:creationId xmlns:a16="http://schemas.microsoft.com/office/drawing/2014/main" id="{B5A012E5-4F98-FF95-9B0C-4A66027876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2907" y="1007983"/>
            <a:ext cx="10823893" cy="4102498"/>
          </a:xfrm>
          <a:prstGeom prst="rect">
            <a:avLst/>
          </a:prstGeom>
        </p:spPr>
      </p:pic>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3"/>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4"/>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5"/>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4" name="Imagem 3">
            <a:extLst>
              <a:ext uri="{FF2B5EF4-FFF2-40B4-BE49-F238E27FC236}">
                <a16:creationId xmlns:a16="http://schemas.microsoft.com/office/drawing/2014/main" id="{832174FA-A00E-820D-F7F3-025D4988471B}"/>
              </a:ext>
            </a:extLst>
          </p:cNvPr>
          <p:cNvPicPr>
            <a:picLocks noChangeAspect="1"/>
          </p:cNvPicPr>
          <p:nvPr/>
        </p:nvPicPr>
        <p:blipFill>
          <a:blip r:embed="rId6"/>
          <a:stretch>
            <a:fillRect/>
          </a:stretch>
        </p:blipFill>
        <p:spPr>
          <a:xfrm>
            <a:off x="10890192" y="6109204"/>
            <a:ext cx="1239779" cy="638077"/>
          </a:xfrm>
          <a:prstGeom prst="rect">
            <a:avLst/>
          </a:prstGeom>
        </p:spPr>
      </p:pic>
      <p:sp>
        <p:nvSpPr>
          <p:cNvPr id="8" name="CaixaDeTexto 7">
            <a:extLst>
              <a:ext uri="{FF2B5EF4-FFF2-40B4-BE49-F238E27FC236}">
                <a16:creationId xmlns:a16="http://schemas.microsoft.com/office/drawing/2014/main" id="{04BBC980-C6DB-9C8E-739B-62E8A3E33011}"/>
              </a:ext>
            </a:extLst>
          </p:cNvPr>
          <p:cNvSpPr txBox="1"/>
          <p:nvPr/>
        </p:nvSpPr>
        <p:spPr>
          <a:xfrm>
            <a:off x="83043" y="6631735"/>
            <a:ext cx="6097554" cy="215444"/>
          </a:xfrm>
          <a:prstGeom prst="rect">
            <a:avLst/>
          </a:prstGeom>
          <a:noFill/>
        </p:spPr>
        <p:txBody>
          <a:bodyPr wrap="square">
            <a:spAutoFit/>
          </a:bodyPr>
          <a:lstStyle/>
          <a:p>
            <a:r>
              <a:rPr lang="pt-BR" sz="800" dirty="0"/>
              <a:t>Fonte: https://sparkbyexamples.com/spark/spark-streaming-from-tcp-socket/</a:t>
            </a:r>
          </a:p>
        </p:txBody>
      </p:sp>
      <p:sp>
        <p:nvSpPr>
          <p:cNvPr id="3" name="CaixaDeTexto 2">
            <a:extLst>
              <a:ext uri="{FF2B5EF4-FFF2-40B4-BE49-F238E27FC236}">
                <a16:creationId xmlns:a16="http://schemas.microsoft.com/office/drawing/2014/main" id="{85BFD412-3B1F-78BD-1B29-D1B9D78DC1AC}"/>
              </a:ext>
            </a:extLst>
          </p:cNvPr>
          <p:cNvSpPr txBox="1"/>
          <p:nvPr/>
        </p:nvSpPr>
        <p:spPr>
          <a:xfrm>
            <a:off x="343885" y="5146221"/>
            <a:ext cx="11514772" cy="1384995"/>
          </a:xfrm>
          <a:prstGeom prst="rect">
            <a:avLst/>
          </a:prstGeom>
          <a:noFill/>
        </p:spPr>
        <p:txBody>
          <a:bodyPr wrap="square">
            <a:spAutoFit/>
          </a:bodyPr>
          <a:lstStyle/>
          <a:p>
            <a:r>
              <a:rPr lang="pt-BR" sz="2400" b="1" dirty="0">
                <a:solidFill>
                  <a:srgbClr val="FF0000"/>
                </a:solidFill>
                <a:effectLst/>
              </a:rPr>
              <a:t>Ecossistema Spark Streaming</a:t>
            </a:r>
            <a:r>
              <a:rPr lang="pt-BR" sz="2400" b="1" dirty="0">
                <a:solidFill>
                  <a:srgbClr val="333333"/>
                </a:solidFill>
                <a:effectLst/>
              </a:rPr>
              <a:t> </a:t>
            </a:r>
          </a:p>
          <a:p>
            <a:r>
              <a:rPr lang="pt-BR" sz="2000" b="1" dirty="0">
                <a:solidFill>
                  <a:srgbClr val="333333"/>
                </a:solidFill>
                <a:effectLst/>
              </a:rPr>
              <a:t>Spark Streaming Pode Consumir Dados Estáticos e de Streaming de Várias Fontes, Processar Dados Usando Spark SQL e </a:t>
            </a:r>
            <a:r>
              <a:rPr lang="pt-BR" sz="2000" b="1" dirty="0" err="1">
                <a:solidFill>
                  <a:srgbClr val="333333"/>
                </a:solidFill>
                <a:effectLst/>
              </a:rPr>
              <a:t>DataFrames</a:t>
            </a:r>
            <a:r>
              <a:rPr lang="pt-BR" sz="2000" b="1" dirty="0">
                <a:solidFill>
                  <a:srgbClr val="333333"/>
                </a:solidFill>
                <a:effectLst/>
              </a:rPr>
              <a:t>, Aplicar Técnicas de Aprendizado de Máquina do </a:t>
            </a:r>
            <a:r>
              <a:rPr lang="pt-BR" sz="2000" b="1" dirty="0" err="1">
                <a:solidFill>
                  <a:srgbClr val="333333"/>
                </a:solidFill>
                <a:effectLst/>
              </a:rPr>
              <a:t>MLlib</a:t>
            </a:r>
            <a:r>
              <a:rPr lang="pt-BR" sz="2000" b="1" dirty="0">
                <a:solidFill>
                  <a:srgbClr val="333333"/>
                </a:solidFill>
                <a:effectLst/>
              </a:rPr>
              <a:t> e, Finalmente, Enviar Resultados para Sistemas Externos de Armazenamento de Dados.</a:t>
            </a:r>
            <a:endParaRPr lang="pt-BR" sz="2000" dirty="0"/>
          </a:p>
        </p:txBody>
      </p:sp>
    </p:spTree>
    <p:extLst>
      <p:ext uri="{BB962C8B-B14F-4D97-AF65-F5344CB8AC3E}">
        <p14:creationId xmlns:p14="http://schemas.microsoft.com/office/powerpoint/2010/main" val="35127487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28528" y="960032"/>
            <a:ext cx="8351312" cy="646331"/>
          </a:xfrm>
          <a:prstGeom prst="rect">
            <a:avLst/>
          </a:prstGeom>
          <a:noFill/>
        </p:spPr>
        <p:txBody>
          <a:bodyPr wrap="square">
            <a:spAutoFit/>
          </a:bodyPr>
          <a:lstStyle/>
          <a:p>
            <a:r>
              <a:rPr lang="pt-BR" sz="3600" b="1" u="sng" dirty="0"/>
              <a:t>SPARK STREAMING: Arquitetura </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F90A5A19-46BA-45AD-6E93-1A209D9BBC72}"/>
              </a:ext>
            </a:extLst>
          </p:cNvPr>
          <p:cNvPicPr>
            <a:picLocks noChangeAspect="1"/>
          </p:cNvPicPr>
          <p:nvPr/>
        </p:nvPicPr>
        <p:blipFill>
          <a:blip r:embed="rId6"/>
          <a:stretch>
            <a:fillRect/>
          </a:stretch>
        </p:blipFill>
        <p:spPr>
          <a:xfrm>
            <a:off x="528528" y="1559429"/>
            <a:ext cx="6541763" cy="4810889"/>
          </a:xfrm>
          <a:prstGeom prst="rect">
            <a:avLst/>
          </a:prstGeom>
        </p:spPr>
      </p:pic>
      <p:sp>
        <p:nvSpPr>
          <p:cNvPr id="5" name="CaixaDeTexto 4">
            <a:extLst>
              <a:ext uri="{FF2B5EF4-FFF2-40B4-BE49-F238E27FC236}">
                <a16:creationId xmlns:a16="http://schemas.microsoft.com/office/drawing/2014/main" id="{431EC0A5-E056-B647-C755-27DE46F8B65E}"/>
              </a:ext>
            </a:extLst>
          </p:cNvPr>
          <p:cNvSpPr txBox="1"/>
          <p:nvPr/>
        </p:nvSpPr>
        <p:spPr>
          <a:xfrm>
            <a:off x="464525" y="6588123"/>
            <a:ext cx="8108020" cy="215444"/>
          </a:xfrm>
          <a:prstGeom prst="rect">
            <a:avLst/>
          </a:prstGeom>
          <a:noFill/>
        </p:spPr>
        <p:txBody>
          <a:bodyPr wrap="square">
            <a:spAutoFit/>
          </a:bodyPr>
          <a:lstStyle/>
          <a:p>
            <a:r>
              <a:rPr lang="pt-BR" sz="800" dirty="0"/>
              <a:t>Fonte: https://www.databricks.com/blog/2015/07/30/diving-into-apache-spark-streamings-execution-model.html</a:t>
            </a:r>
          </a:p>
        </p:txBody>
      </p:sp>
      <p:sp>
        <p:nvSpPr>
          <p:cNvPr id="7" name="CaixaDeTexto 6">
            <a:extLst>
              <a:ext uri="{FF2B5EF4-FFF2-40B4-BE49-F238E27FC236}">
                <a16:creationId xmlns:a16="http://schemas.microsoft.com/office/drawing/2014/main" id="{0E17967C-E2EF-6AF7-0BE4-54B80A2E13C4}"/>
              </a:ext>
            </a:extLst>
          </p:cNvPr>
          <p:cNvSpPr txBox="1"/>
          <p:nvPr/>
        </p:nvSpPr>
        <p:spPr>
          <a:xfrm>
            <a:off x="7193280" y="1565723"/>
            <a:ext cx="5059680" cy="4811574"/>
          </a:xfrm>
          <a:prstGeom prst="rect">
            <a:avLst/>
          </a:prstGeom>
          <a:noFill/>
        </p:spPr>
        <p:txBody>
          <a:bodyPr wrap="square">
            <a:spAutoFit/>
          </a:bodyPr>
          <a:lstStyle/>
          <a:p>
            <a:pPr marL="285750" indent="-285750" algn="l">
              <a:spcAft>
                <a:spcPts val="800"/>
              </a:spcAft>
              <a:buFont typeface="Wingdings" panose="05000000000000000000" pitchFamily="2" charset="2"/>
              <a:buChar char="Ø"/>
            </a:pPr>
            <a:r>
              <a:rPr lang="pt-BR" sz="2000" b="1" dirty="0">
                <a:solidFill>
                  <a:srgbClr val="000000"/>
                </a:solidFill>
              </a:rPr>
              <a:t>O Spark Streaming Acumula Dados de Streaming em </a:t>
            </a:r>
            <a:r>
              <a:rPr lang="pt-BR" sz="2000" b="1" dirty="0" err="1">
                <a:solidFill>
                  <a:srgbClr val="000000"/>
                </a:solidFill>
              </a:rPr>
              <a:t>Microlotes</a:t>
            </a:r>
            <a:r>
              <a:rPr lang="pt-BR" sz="2000" b="1" dirty="0">
                <a:solidFill>
                  <a:srgbClr val="000000"/>
                </a:solidFill>
              </a:rPr>
              <a:t> de Menos de 1 Segundo.</a:t>
            </a:r>
          </a:p>
          <a:p>
            <a:pPr marL="285750" indent="-285750" algn="l">
              <a:spcAft>
                <a:spcPts val="800"/>
              </a:spcAft>
              <a:buFont typeface="Wingdings" panose="05000000000000000000" pitchFamily="2" charset="2"/>
              <a:buChar char="Ø"/>
            </a:pPr>
            <a:r>
              <a:rPr lang="pt-BR" sz="2000" b="1" dirty="0">
                <a:solidFill>
                  <a:srgbClr val="000000"/>
                </a:solidFill>
              </a:rPr>
              <a:t>Receptores do Spark Streaming Discretizam os Dados em Paralelo e Armazenam na Memória dos Nós Trabalhadores</a:t>
            </a:r>
          </a:p>
          <a:p>
            <a:pPr marL="285750" indent="-285750" algn="l">
              <a:spcAft>
                <a:spcPts val="800"/>
              </a:spcAft>
              <a:buFont typeface="Wingdings" panose="05000000000000000000" pitchFamily="2" charset="2"/>
              <a:buChar char="Ø"/>
            </a:pPr>
            <a:r>
              <a:rPr lang="pt-BR" sz="2000" b="1" dirty="0">
                <a:solidFill>
                  <a:srgbClr val="000000"/>
                </a:solidFill>
              </a:rPr>
              <a:t>Spark com Latência Otimizada Executa Tarefas Curtas (Dezenas de Milissegundos) para Processar Lotes</a:t>
            </a:r>
          </a:p>
          <a:p>
            <a:pPr marL="285750" indent="-285750" algn="l">
              <a:spcAft>
                <a:spcPts val="800"/>
              </a:spcAft>
              <a:buFont typeface="Wingdings" panose="05000000000000000000" pitchFamily="2" charset="2"/>
              <a:buChar char="Ø"/>
            </a:pPr>
            <a:r>
              <a:rPr lang="pt-BR" sz="2000" b="1" dirty="0">
                <a:solidFill>
                  <a:srgbClr val="000000"/>
                </a:solidFill>
              </a:rPr>
              <a:t>Cada Lote de Dados é um RDD, Assim Permite que os Dados de Streaming sejam Processados Usando Operações RDD</a:t>
            </a:r>
          </a:p>
          <a:p>
            <a:pPr marL="285750" indent="-285750" algn="l">
              <a:spcAft>
                <a:spcPts val="800"/>
              </a:spcAft>
              <a:buFont typeface="Wingdings" panose="05000000000000000000" pitchFamily="2" charset="2"/>
              <a:buChar char="Ø"/>
            </a:pPr>
            <a:r>
              <a:rPr lang="pt-BR" sz="2000" b="1" dirty="0">
                <a:solidFill>
                  <a:srgbClr val="000000"/>
                </a:solidFill>
              </a:rPr>
              <a:t>Resultados Processados são Enviados em Lote</a:t>
            </a:r>
          </a:p>
        </p:txBody>
      </p:sp>
    </p:spTree>
    <p:extLst>
      <p:ext uri="{BB962C8B-B14F-4D97-AF65-F5344CB8AC3E}">
        <p14:creationId xmlns:p14="http://schemas.microsoft.com/office/powerpoint/2010/main" val="1603599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28528" y="960032"/>
            <a:ext cx="7231224" cy="646331"/>
          </a:xfrm>
          <a:prstGeom prst="rect">
            <a:avLst/>
          </a:prstGeom>
          <a:noFill/>
        </p:spPr>
        <p:txBody>
          <a:bodyPr wrap="square">
            <a:spAutoFit/>
          </a:bodyPr>
          <a:lstStyle/>
          <a:p>
            <a:r>
              <a:rPr lang="pt-BR" sz="3600" b="1" u="sng" dirty="0"/>
              <a:t>SPARK STREAMING: </a:t>
            </a:r>
            <a:r>
              <a:rPr lang="pt-BR" sz="3600" b="1" u="sng" dirty="0" err="1"/>
              <a:t>Microbatching</a:t>
            </a:r>
            <a:endParaRPr lang="pt-BR" sz="3600" b="1" u="sng" dirty="0"/>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7" name="CaixaDeTexto 6">
            <a:extLst>
              <a:ext uri="{FF2B5EF4-FFF2-40B4-BE49-F238E27FC236}">
                <a16:creationId xmlns:a16="http://schemas.microsoft.com/office/drawing/2014/main" id="{F05A50D7-053F-20EB-9AC7-E6E6DF43A30A}"/>
              </a:ext>
            </a:extLst>
          </p:cNvPr>
          <p:cNvSpPr txBox="1"/>
          <p:nvPr/>
        </p:nvSpPr>
        <p:spPr>
          <a:xfrm>
            <a:off x="606765" y="6588123"/>
            <a:ext cx="8108020" cy="215444"/>
          </a:xfrm>
          <a:prstGeom prst="rect">
            <a:avLst/>
          </a:prstGeom>
          <a:noFill/>
        </p:spPr>
        <p:txBody>
          <a:bodyPr wrap="square">
            <a:spAutoFit/>
          </a:bodyPr>
          <a:lstStyle/>
          <a:p>
            <a:r>
              <a:rPr lang="pt-BR" sz="800" dirty="0"/>
              <a:t>Fonte: https://www.linkedin.com/pulse/spark-para-dummies-jose-r-f-junior/?originalSubdomain=pt</a:t>
            </a:r>
          </a:p>
        </p:txBody>
      </p:sp>
      <p:sp>
        <p:nvSpPr>
          <p:cNvPr id="8" name="CaixaDeTexto 7">
            <a:extLst>
              <a:ext uri="{FF2B5EF4-FFF2-40B4-BE49-F238E27FC236}">
                <a16:creationId xmlns:a16="http://schemas.microsoft.com/office/drawing/2014/main" id="{58A9AE23-8E05-8F94-AD9B-0ADA331E9734}"/>
              </a:ext>
            </a:extLst>
          </p:cNvPr>
          <p:cNvSpPr txBox="1"/>
          <p:nvPr/>
        </p:nvSpPr>
        <p:spPr>
          <a:xfrm>
            <a:off x="497219" y="1531715"/>
            <a:ext cx="11632752" cy="2985433"/>
          </a:xfrm>
          <a:prstGeom prst="rect">
            <a:avLst/>
          </a:prstGeom>
          <a:noFill/>
        </p:spPr>
        <p:txBody>
          <a:bodyPr wrap="square">
            <a:spAutoFit/>
          </a:bodyPr>
          <a:lstStyle/>
          <a:p>
            <a:pPr marL="457200" indent="-457200" algn="l">
              <a:buFont typeface="Wingdings" panose="05000000000000000000" pitchFamily="2" charset="2"/>
              <a:buChar char="Ø"/>
            </a:pPr>
            <a:r>
              <a:rPr lang="pt-BR" sz="2800" i="0" dirty="0">
                <a:effectLst/>
              </a:rPr>
              <a:t>Spark Streaming Simula o Fluxo de Dados em Tempo Real</a:t>
            </a:r>
            <a:endParaRPr lang="pt-BR" sz="2800" dirty="0"/>
          </a:p>
          <a:p>
            <a:pPr marL="457200" indent="-457200" algn="l">
              <a:buFont typeface="Wingdings" panose="05000000000000000000" pitchFamily="2" charset="2"/>
              <a:buChar char="Ø"/>
            </a:pPr>
            <a:r>
              <a:rPr lang="pt-BR" sz="2800" dirty="0"/>
              <a:t>Oferece Suporte para Streaming Através de </a:t>
            </a:r>
            <a:r>
              <a:rPr lang="pt-BR" sz="2800" dirty="0" err="1"/>
              <a:t>Microbatching</a:t>
            </a:r>
            <a:endParaRPr lang="pt-BR" sz="2800" dirty="0"/>
          </a:p>
          <a:p>
            <a:pPr marL="457200" indent="-457200" algn="l">
              <a:buFont typeface="Wingdings" panose="05000000000000000000" pitchFamily="2" charset="2"/>
              <a:buChar char="Ø"/>
            </a:pPr>
            <a:r>
              <a:rPr lang="pt-BR" sz="2800" dirty="0"/>
              <a:t>Sistema de </a:t>
            </a:r>
            <a:r>
              <a:rPr lang="pt-BR" sz="2800" dirty="0" err="1"/>
              <a:t>Microbatching</a:t>
            </a:r>
            <a:r>
              <a:rPr lang="pt-BR" sz="2800" dirty="0"/>
              <a:t> Esperam para Acumular Pequenos Lotes de Dados de Entrada (RDD), Então Processam Cada Lote em Paralelo Usando Coleção de Tarefas</a:t>
            </a:r>
          </a:p>
          <a:p>
            <a:pPr marL="457200" indent="-457200" algn="l">
              <a:buFont typeface="Wingdings" panose="05000000000000000000" pitchFamily="2" charset="2"/>
              <a:buChar char="Ø"/>
            </a:pPr>
            <a:r>
              <a:rPr lang="pt-BR" sz="2800" dirty="0"/>
              <a:t>Processamento em Memória é Veloz Dando Impressão de Tempo Real</a:t>
            </a:r>
          </a:p>
          <a:p>
            <a:endParaRPr lang="pt-BR" sz="2000" b="1" i="0" dirty="0">
              <a:solidFill>
                <a:srgbClr val="000000"/>
              </a:solidFill>
              <a:effectLst/>
            </a:endParaRPr>
          </a:p>
        </p:txBody>
      </p:sp>
      <p:pic>
        <p:nvPicPr>
          <p:cNvPr id="4" name="Imagem 3" descr="Diagrama&#10;&#10;Descrição gerada automaticamente com confiança baixa">
            <a:extLst>
              <a:ext uri="{FF2B5EF4-FFF2-40B4-BE49-F238E27FC236}">
                <a16:creationId xmlns:a16="http://schemas.microsoft.com/office/drawing/2014/main" id="{09B6AB9E-F0A6-F18F-02AD-83EC76762C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6960" y="4378960"/>
            <a:ext cx="9028430" cy="1897072"/>
          </a:xfrm>
          <a:prstGeom prst="rect">
            <a:avLst/>
          </a:prstGeom>
        </p:spPr>
      </p:pic>
    </p:spTree>
    <p:extLst>
      <p:ext uri="{BB962C8B-B14F-4D97-AF65-F5344CB8AC3E}">
        <p14:creationId xmlns:p14="http://schemas.microsoft.com/office/powerpoint/2010/main" val="3443569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Tipos de </a:t>
            </a:r>
            <a:r>
              <a:rPr lang="pt-BR" sz="3600" b="1" u="sng" dirty="0" err="1"/>
              <a:t>Stream</a:t>
            </a:r>
            <a:endParaRPr lang="pt-BR" sz="3600" b="1" u="sng" dirty="0"/>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3" name="CaixaDeTexto 2">
            <a:extLst>
              <a:ext uri="{FF2B5EF4-FFF2-40B4-BE49-F238E27FC236}">
                <a16:creationId xmlns:a16="http://schemas.microsoft.com/office/drawing/2014/main" id="{2F570974-50A0-0B61-202E-A1F1B46C6B12}"/>
              </a:ext>
            </a:extLst>
          </p:cNvPr>
          <p:cNvSpPr txBox="1"/>
          <p:nvPr/>
        </p:nvSpPr>
        <p:spPr>
          <a:xfrm>
            <a:off x="416560" y="1606363"/>
            <a:ext cx="11795759" cy="3539430"/>
          </a:xfrm>
          <a:prstGeom prst="rect">
            <a:avLst/>
          </a:prstGeom>
          <a:noFill/>
        </p:spPr>
        <p:txBody>
          <a:bodyPr wrap="square">
            <a:spAutoFit/>
          </a:bodyPr>
          <a:lstStyle/>
          <a:p>
            <a:r>
              <a:rPr lang="pt-BR" sz="3000" b="1" dirty="0" err="1">
                <a:solidFill>
                  <a:srgbClr val="FF0000"/>
                </a:solidFill>
              </a:rPr>
              <a:t>DSTream</a:t>
            </a:r>
            <a:endParaRPr lang="pt-BR" sz="3000" b="1" dirty="0">
              <a:solidFill>
                <a:srgbClr val="FF0000"/>
              </a:solidFill>
            </a:endParaRPr>
          </a:p>
          <a:p>
            <a:r>
              <a:rPr lang="pt-BR" sz="2800" dirty="0"/>
              <a:t>Modelo Original de Streaming do Spark Baseado em </a:t>
            </a:r>
            <a:r>
              <a:rPr lang="pt-BR" sz="2800" dirty="0" err="1"/>
              <a:t>RDDs</a:t>
            </a:r>
            <a:endParaRPr lang="pt-BR" sz="2800" dirty="0"/>
          </a:p>
          <a:p>
            <a:r>
              <a:rPr lang="pt-BR" sz="2800" dirty="0"/>
              <a:t>Representa Dados de Streaming como Sequências Discretas de </a:t>
            </a:r>
            <a:r>
              <a:rPr lang="pt-BR" sz="2800" dirty="0" err="1"/>
              <a:t>RDDs</a:t>
            </a:r>
            <a:r>
              <a:rPr lang="pt-BR" sz="2800" dirty="0"/>
              <a:t>, </a:t>
            </a:r>
            <a:r>
              <a:rPr lang="pt-BR" sz="2800" dirty="0" err="1"/>
              <a:t>Microlotes</a:t>
            </a:r>
            <a:endParaRPr lang="pt-BR" sz="2800" dirty="0"/>
          </a:p>
          <a:p>
            <a:endParaRPr lang="pt-BR" sz="800" b="1" dirty="0">
              <a:solidFill>
                <a:srgbClr val="FF0000"/>
              </a:solidFill>
            </a:endParaRPr>
          </a:p>
          <a:p>
            <a:r>
              <a:rPr lang="pt-BR" sz="3000" b="1" dirty="0">
                <a:solidFill>
                  <a:srgbClr val="FF0000"/>
                </a:solidFill>
              </a:rPr>
              <a:t>Streaming Estruturado</a:t>
            </a:r>
          </a:p>
          <a:p>
            <a:r>
              <a:rPr lang="pt-BR" sz="2800" dirty="0"/>
              <a:t>Modelo Mais Recente de Streaming do Spark, Baseado em </a:t>
            </a:r>
            <a:r>
              <a:rPr lang="pt-BR" sz="2800" dirty="0" err="1"/>
              <a:t>Dataframe</a:t>
            </a:r>
            <a:r>
              <a:rPr lang="pt-BR" sz="2800" dirty="0"/>
              <a:t>/</a:t>
            </a:r>
            <a:r>
              <a:rPr lang="pt-BR" sz="2800" dirty="0" err="1"/>
              <a:t>Dataset</a:t>
            </a:r>
            <a:endParaRPr lang="pt-BR" sz="2800" dirty="0"/>
          </a:p>
          <a:p>
            <a:r>
              <a:rPr lang="pt-BR" sz="2800" dirty="0"/>
              <a:t>Representa Dados de Streaming como Tabelas Ilimitadas</a:t>
            </a:r>
          </a:p>
          <a:p>
            <a:r>
              <a:rPr lang="pt-BR" sz="2800" dirty="0"/>
              <a:t>Podem ser Consultadas Usando Mesmas APIs do Spark SQL</a:t>
            </a:r>
          </a:p>
          <a:p>
            <a:endParaRPr lang="pt-BR" sz="800" b="1" dirty="0">
              <a:solidFill>
                <a:srgbClr val="FF0000"/>
              </a:solidFill>
            </a:endParaRPr>
          </a:p>
          <a:p>
            <a:endParaRPr lang="pt-BR" sz="800" dirty="0"/>
          </a:p>
        </p:txBody>
      </p:sp>
    </p:spTree>
    <p:extLst>
      <p:ext uri="{BB962C8B-B14F-4D97-AF65-F5344CB8AC3E}">
        <p14:creationId xmlns:p14="http://schemas.microsoft.com/office/powerpoint/2010/main" val="26169652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28528" y="960032"/>
            <a:ext cx="10657632" cy="646331"/>
          </a:xfrm>
          <a:prstGeom prst="rect">
            <a:avLst/>
          </a:prstGeom>
          <a:noFill/>
        </p:spPr>
        <p:txBody>
          <a:bodyPr wrap="square">
            <a:spAutoFit/>
          </a:bodyPr>
          <a:lstStyle/>
          <a:p>
            <a:r>
              <a:rPr lang="pt-BR" sz="3600" b="1" u="sng" dirty="0"/>
              <a:t>SPARK STREAMING: Fluxo Discretizado (</a:t>
            </a:r>
            <a:r>
              <a:rPr lang="pt-BR" sz="3600" b="1" u="sng" dirty="0" err="1"/>
              <a:t>DStream</a:t>
            </a:r>
            <a:r>
              <a:rPr lang="pt-BR" sz="3600" b="1" u="sng" dirty="0"/>
              <a:t>)</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7" name="CaixaDeTexto 6">
            <a:extLst>
              <a:ext uri="{FF2B5EF4-FFF2-40B4-BE49-F238E27FC236}">
                <a16:creationId xmlns:a16="http://schemas.microsoft.com/office/drawing/2014/main" id="{F05A50D7-053F-20EB-9AC7-E6E6DF43A30A}"/>
              </a:ext>
            </a:extLst>
          </p:cNvPr>
          <p:cNvSpPr txBox="1"/>
          <p:nvPr/>
        </p:nvSpPr>
        <p:spPr>
          <a:xfrm>
            <a:off x="606765" y="6588123"/>
            <a:ext cx="8108020" cy="215444"/>
          </a:xfrm>
          <a:prstGeom prst="rect">
            <a:avLst/>
          </a:prstGeom>
          <a:noFill/>
        </p:spPr>
        <p:txBody>
          <a:bodyPr wrap="square">
            <a:spAutoFit/>
          </a:bodyPr>
          <a:lstStyle/>
          <a:p>
            <a:r>
              <a:rPr lang="pt-BR" sz="800" dirty="0"/>
              <a:t>Fonte: https://techvidvan.com/tutorials/spark-dstream/</a:t>
            </a:r>
          </a:p>
        </p:txBody>
      </p:sp>
      <p:sp>
        <p:nvSpPr>
          <p:cNvPr id="8" name="CaixaDeTexto 7">
            <a:extLst>
              <a:ext uri="{FF2B5EF4-FFF2-40B4-BE49-F238E27FC236}">
                <a16:creationId xmlns:a16="http://schemas.microsoft.com/office/drawing/2014/main" id="{58A9AE23-8E05-8F94-AD9B-0ADA331E9734}"/>
              </a:ext>
            </a:extLst>
          </p:cNvPr>
          <p:cNvSpPr txBox="1"/>
          <p:nvPr/>
        </p:nvSpPr>
        <p:spPr>
          <a:xfrm>
            <a:off x="7590762" y="1623977"/>
            <a:ext cx="4601238" cy="5016758"/>
          </a:xfrm>
          <a:prstGeom prst="rect">
            <a:avLst/>
          </a:prstGeom>
          <a:noFill/>
        </p:spPr>
        <p:txBody>
          <a:bodyPr wrap="square">
            <a:spAutoFit/>
          </a:bodyPr>
          <a:lstStyle/>
          <a:p>
            <a:pPr marL="263525" indent="-263525" algn="l">
              <a:buFont typeface="Wingdings" panose="05000000000000000000" pitchFamily="2" charset="2"/>
              <a:buChar char="Ø"/>
            </a:pPr>
            <a:r>
              <a:rPr lang="pt-BR" sz="2000" i="0" dirty="0" err="1">
                <a:effectLst/>
              </a:rPr>
              <a:t>DStream</a:t>
            </a:r>
            <a:r>
              <a:rPr lang="pt-BR" sz="2000" i="0" dirty="0">
                <a:effectLst/>
              </a:rPr>
              <a:t> é a Abstração Básica do Spark Streaming</a:t>
            </a:r>
            <a:endParaRPr lang="pt-BR" sz="2000" dirty="0"/>
          </a:p>
          <a:p>
            <a:pPr marL="263525" indent="-263525" algn="l">
              <a:buFont typeface="Wingdings" panose="05000000000000000000" pitchFamily="2" charset="2"/>
              <a:buChar char="Ø"/>
            </a:pPr>
            <a:r>
              <a:rPr lang="pt-BR" sz="2000" dirty="0"/>
              <a:t>Gerado por Transformações em um Fluxo de Entrada ou em Outro </a:t>
            </a:r>
            <a:r>
              <a:rPr lang="pt-BR" sz="2000" dirty="0" err="1"/>
              <a:t>DStream</a:t>
            </a:r>
            <a:r>
              <a:rPr lang="pt-BR" sz="2000" dirty="0"/>
              <a:t> Existente usando Operações</a:t>
            </a:r>
          </a:p>
          <a:p>
            <a:pPr marL="263525" indent="-263525" algn="l">
              <a:buFont typeface="Wingdings" panose="05000000000000000000" pitchFamily="2" charset="2"/>
              <a:buChar char="Ø"/>
            </a:pPr>
            <a:r>
              <a:rPr lang="pt-BR" sz="2000" dirty="0"/>
              <a:t>É um Fluxo Contínuo de </a:t>
            </a:r>
            <a:r>
              <a:rPr lang="pt-BR" sz="2000" dirty="0" err="1"/>
              <a:t>RDDs</a:t>
            </a:r>
            <a:endParaRPr lang="pt-BR" sz="2000" dirty="0"/>
          </a:p>
          <a:p>
            <a:pPr marL="263525" indent="-263525" algn="l">
              <a:buFont typeface="Wingdings" panose="05000000000000000000" pitchFamily="2" charset="2"/>
              <a:buChar char="Ø"/>
            </a:pPr>
            <a:r>
              <a:rPr lang="pt-BR" sz="2000" dirty="0"/>
              <a:t>Cada RDD Contém Dados de um Determinado Intervalo de Tempo</a:t>
            </a:r>
          </a:p>
          <a:p>
            <a:pPr marL="263525" indent="-263525" algn="l">
              <a:buFont typeface="Wingdings" panose="05000000000000000000" pitchFamily="2" charset="2"/>
              <a:buChar char="Ø"/>
            </a:pPr>
            <a:r>
              <a:rPr lang="pt-BR" sz="2000" dirty="0"/>
              <a:t>Qualquer Operação em um </a:t>
            </a:r>
            <a:r>
              <a:rPr lang="pt-BR" sz="2000" dirty="0" err="1"/>
              <a:t>DStream</a:t>
            </a:r>
            <a:r>
              <a:rPr lang="pt-BR" sz="2000" dirty="0"/>
              <a:t> se Aplica a Todos os </a:t>
            </a:r>
            <a:r>
              <a:rPr lang="pt-BR" sz="2000" dirty="0" err="1"/>
              <a:t>RDDs</a:t>
            </a:r>
            <a:r>
              <a:rPr lang="pt-BR" sz="2000" dirty="0"/>
              <a:t> Subjacentes</a:t>
            </a:r>
          </a:p>
          <a:p>
            <a:pPr marL="263525" indent="-263525" algn="l">
              <a:buFont typeface="Wingdings" panose="05000000000000000000" pitchFamily="2" charset="2"/>
              <a:buChar char="Ø"/>
            </a:pPr>
            <a:r>
              <a:rPr lang="pt-BR" sz="2000" dirty="0" err="1"/>
              <a:t>DStream</a:t>
            </a:r>
            <a:r>
              <a:rPr lang="pt-BR" sz="2000" dirty="0"/>
              <a:t> Facilita Trabalho com Streaming com uma API de Alto Nível</a:t>
            </a:r>
          </a:p>
          <a:p>
            <a:pPr marL="263525" indent="-263525">
              <a:buFont typeface="Wingdings" panose="05000000000000000000" pitchFamily="2" charset="2"/>
              <a:buChar char="Ø"/>
            </a:pPr>
            <a:r>
              <a:rPr lang="pt-BR" sz="2000" dirty="0"/>
              <a:t>Com uma Cópia dos Dados de Entrada Preservados, o Spark Streaming Recalcula Qualquer Estado Usando a Linhagem de </a:t>
            </a:r>
            <a:r>
              <a:rPr lang="pt-BR" sz="2000" dirty="0" err="1"/>
              <a:t>RDDs</a:t>
            </a:r>
            <a:endParaRPr lang="pt-BR" sz="2000" b="1" i="0" dirty="0">
              <a:solidFill>
                <a:srgbClr val="000000"/>
              </a:solidFill>
              <a:effectLst/>
            </a:endParaRPr>
          </a:p>
        </p:txBody>
      </p:sp>
      <p:pic>
        <p:nvPicPr>
          <p:cNvPr id="11" name="Imagem 10">
            <a:extLst>
              <a:ext uri="{FF2B5EF4-FFF2-40B4-BE49-F238E27FC236}">
                <a16:creationId xmlns:a16="http://schemas.microsoft.com/office/drawing/2014/main" id="{F62518D9-4F0A-C5B6-FD9B-49E745B9CAFB}"/>
              </a:ext>
            </a:extLst>
          </p:cNvPr>
          <p:cNvPicPr>
            <a:picLocks noChangeAspect="1"/>
          </p:cNvPicPr>
          <p:nvPr/>
        </p:nvPicPr>
        <p:blipFill>
          <a:blip r:embed="rId6"/>
          <a:stretch>
            <a:fillRect/>
          </a:stretch>
        </p:blipFill>
        <p:spPr>
          <a:xfrm>
            <a:off x="606765" y="1704552"/>
            <a:ext cx="6983997" cy="3309725"/>
          </a:xfrm>
          <a:prstGeom prst="rect">
            <a:avLst/>
          </a:prstGeom>
        </p:spPr>
      </p:pic>
      <p:pic>
        <p:nvPicPr>
          <p:cNvPr id="14" name="Imagem 13">
            <a:extLst>
              <a:ext uri="{FF2B5EF4-FFF2-40B4-BE49-F238E27FC236}">
                <a16:creationId xmlns:a16="http://schemas.microsoft.com/office/drawing/2014/main" id="{A8BB2FF0-48B7-EE20-818C-BA36325796AA}"/>
              </a:ext>
            </a:extLst>
          </p:cNvPr>
          <p:cNvPicPr>
            <a:picLocks noChangeAspect="1"/>
          </p:cNvPicPr>
          <p:nvPr/>
        </p:nvPicPr>
        <p:blipFill>
          <a:blip r:embed="rId7"/>
          <a:stretch>
            <a:fillRect/>
          </a:stretch>
        </p:blipFill>
        <p:spPr>
          <a:xfrm>
            <a:off x="1747345" y="5061665"/>
            <a:ext cx="4601238" cy="1458043"/>
          </a:xfrm>
          <a:prstGeom prst="rect">
            <a:avLst/>
          </a:prstGeom>
        </p:spPr>
      </p:pic>
    </p:spTree>
    <p:extLst>
      <p:ext uri="{BB962C8B-B14F-4D97-AF65-F5344CB8AC3E}">
        <p14:creationId xmlns:p14="http://schemas.microsoft.com/office/powerpoint/2010/main" val="975687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28528" y="960032"/>
            <a:ext cx="10657632" cy="646331"/>
          </a:xfrm>
          <a:prstGeom prst="rect">
            <a:avLst/>
          </a:prstGeom>
          <a:noFill/>
        </p:spPr>
        <p:txBody>
          <a:bodyPr wrap="square">
            <a:spAutoFit/>
          </a:bodyPr>
          <a:lstStyle/>
          <a:p>
            <a:r>
              <a:rPr lang="pt-BR" sz="3600" b="1" u="sng" dirty="0"/>
              <a:t>SPARK STREAMING: Fluxo como Tabelas (</a:t>
            </a:r>
            <a:r>
              <a:rPr lang="pt-BR" sz="3600" b="1" u="sng" dirty="0" err="1"/>
              <a:t>Estructured</a:t>
            </a:r>
            <a:r>
              <a:rPr lang="pt-BR" sz="3600" b="1" u="sng" dirty="0"/>
              <a:t>)</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7" name="CaixaDeTexto 6">
            <a:extLst>
              <a:ext uri="{FF2B5EF4-FFF2-40B4-BE49-F238E27FC236}">
                <a16:creationId xmlns:a16="http://schemas.microsoft.com/office/drawing/2014/main" id="{F05A50D7-053F-20EB-9AC7-E6E6DF43A30A}"/>
              </a:ext>
            </a:extLst>
          </p:cNvPr>
          <p:cNvSpPr txBox="1"/>
          <p:nvPr/>
        </p:nvSpPr>
        <p:spPr>
          <a:xfrm>
            <a:off x="528528" y="6556526"/>
            <a:ext cx="8108020" cy="215444"/>
          </a:xfrm>
          <a:prstGeom prst="rect">
            <a:avLst/>
          </a:prstGeom>
          <a:noFill/>
        </p:spPr>
        <p:txBody>
          <a:bodyPr wrap="square">
            <a:spAutoFit/>
          </a:bodyPr>
          <a:lstStyle/>
          <a:p>
            <a:r>
              <a:rPr lang="pt-BR" sz="800" dirty="0"/>
              <a:t>Fonte: https://learn.microsoft.com/pt-br/azure/hdinsight/spark/apache-spark-structured-streaming-overview</a:t>
            </a:r>
          </a:p>
        </p:txBody>
      </p:sp>
      <p:sp>
        <p:nvSpPr>
          <p:cNvPr id="8" name="CaixaDeTexto 7">
            <a:extLst>
              <a:ext uri="{FF2B5EF4-FFF2-40B4-BE49-F238E27FC236}">
                <a16:creationId xmlns:a16="http://schemas.microsoft.com/office/drawing/2014/main" id="{58A9AE23-8E05-8F94-AD9B-0ADA331E9734}"/>
              </a:ext>
            </a:extLst>
          </p:cNvPr>
          <p:cNvSpPr txBox="1"/>
          <p:nvPr/>
        </p:nvSpPr>
        <p:spPr>
          <a:xfrm>
            <a:off x="6492241" y="4044494"/>
            <a:ext cx="5689600" cy="2185214"/>
          </a:xfrm>
          <a:prstGeom prst="rect">
            <a:avLst/>
          </a:prstGeom>
          <a:noFill/>
        </p:spPr>
        <p:txBody>
          <a:bodyPr wrap="square">
            <a:spAutoFit/>
          </a:bodyPr>
          <a:lstStyle/>
          <a:p>
            <a:pPr marL="263525" indent="-263525" algn="l">
              <a:buFont typeface="Wingdings" panose="05000000000000000000" pitchFamily="2" charset="2"/>
              <a:buChar char="Ø"/>
            </a:pPr>
            <a:r>
              <a:rPr lang="en-US" sz="2000" dirty="0" err="1"/>
              <a:t>Substitui</a:t>
            </a:r>
            <a:r>
              <a:rPr lang="en-US" sz="2000" dirty="0"/>
              <a:t> o Streaming do Spark </a:t>
            </a:r>
            <a:r>
              <a:rPr lang="en-US" sz="2000" dirty="0" err="1"/>
              <a:t>Dstreams</a:t>
            </a:r>
            <a:endParaRPr lang="en-US" sz="2000" dirty="0"/>
          </a:p>
          <a:p>
            <a:pPr algn="l"/>
            <a:endParaRPr lang="en-US" sz="800" dirty="0"/>
          </a:p>
          <a:p>
            <a:pPr marL="263525" indent="-263525" algn="l">
              <a:buFont typeface="Wingdings" panose="05000000000000000000" pitchFamily="2" charset="2"/>
              <a:buChar char="Ø"/>
            </a:pPr>
            <a:r>
              <a:rPr lang="en-US" sz="2000" dirty="0" err="1"/>
              <a:t>Ainda</a:t>
            </a:r>
            <a:r>
              <a:rPr lang="en-US" sz="2000" dirty="0"/>
              <a:t> </a:t>
            </a:r>
            <a:r>
              <a:rPr lang="en-US" sz="2000" dirty="0" err="1"/>
              <a:t>não</a:t>
            </a:r>
            <a:r>
              <a:rPr lang="en-US" sz="2000" dirty="0"/>
              <a:t> </a:t>
            </a:r>
            <a:r>
              <a:rPr lang="en-US" sz="2000" dirty="0" err="1"/>
              <a:t>tem</a:t>
            </a:r>
            <a:r>
              <a:rPr lang="en-US" sz="2000" dirty="0"/>
              <a:t> </a:t>
            </a:r>
            <a:r>
              <a:rPr lang="en-US" sz="2000" dirty="0" err="1"/>
              <a:t>Todos</a:t>
            </a:r>
            <a:r>
              <a:rPr lang="en-US" sz="2000" dirty="0"/>
              <a:t> </a:t>
            </a:r>
            <a:r>
              <a:rPr lang="en-US" sz="2000" dirty="0" err="1"/>
              <a:t>os</a:t>
            </a:r>
            <a:r>
              <a:rPr lang="en-US" sz="2000" dirty="0"/>
              <a:t> </a:t>
            </a:r>
            <a:r>
              <a:rPr lang="en-US" sz="2000" dirty="0" err="1"/>
              <a:t>Recursos</a:t>
            </a:r>
            <a:r>
              <a:rPr lang="en-US" sz="2000" dirty="0"/>
              <a:t> </a:t>
            </a:r>
            <a:r>
              <a:rPr lang="en-US" sz="2000" dirty="0" err="1"/>
              <a:t>Dstream</a:t>
            </a:r>
            <a:r>
              <a:rPr lang="en-US" sz="2000" dirty="0"/>
              <a:t> para </a:t>
            </a:r>
            <a:r>
              <a:rPr lang="en-US" sz="2000" dirty="0" err="1"/>
              <a:t>Algumas</a:t>
            </a:r>
            <a:r>
              <a:rPr lang="en-US" sz="2000" dirty="0"/>
              <a:t> Fontes e </a:t>
            </a:r>
            <a:r>
              <a:rPr lang="en-US" sz="2000" dirty="0" err="1"/>
              <a:t>Coletores</a:t>
            </a:r>
            <a:r>
              <a:rPr lang="en-US" sz="2000" dirty="0"/>
              <a:t> </a:t>
            </a:r>
            <a:r>
              <a:rPr lang="en-US" sz="2000" dirty="0" err="1"/>
              <a:t>Compatíveis</a:t>
            </a:r>
            <a:r>
              <a:rPr lang="en-US" sz="2000" dirty="0"/>
              <a:t> </a:t>
            </a:r>
            <a:r>
              <a:rPr lang="en-US" sz="2000" dirty="0" err="1"/>
              <a:t>Instantaneamente</a:t>
            </a:r>
            <a:endParaRPr lang="en-US" sz="2000" dirty="0"/>
          </a:p>
          <a:p>
            <a:pPr algn="l"/>
            <a:endParaRPr lang="en-US" sz="800" dirty="0"/>
          </a:p>
          <a:p>
            <a:pPr marL="263525" indent="-263525" algn="l">
              <a:buFont typeface="Wingdings" panose="05000000000000000000" pitchFamily="2" charset="2"/>
              <a:buChar char="Ø"/>
            </a:pPr>
            <a:r>
              <a:rPr lang="en-US" sz="2000" dirty="0"/>
              <a:t>Por </a:t>
            </a:r>
            <a:r>
              <a:rPr lang="en-US" sz="2000" dirty="0" err="1"/>
              <a:t>Enquanto</a:t>
            </a:r>
            <a:r>
              <a:rPr lang="en-US" sz="2000" dirty="0"/>
              <a:t>, </a:t>
            </a:r>
            <a:r>
              <a:rPr lang="en-US" sz="2000" dirty="0" err="1"/>
              <a:t>Importante</a:t>
            </a:r>
            <a:r>
              <a:rPr lang="en-US" sz="2000" dirty="0"/>
              <a:t> </a:t>
            </a:r>
            <a:r>
              <a:rPr lang="en-US" sz="2000" dirty="0" err="1"/>
              <a:t>Avaliar</a:t>
            </a:r>
            <a:r>
              <a:rPr lang="en-US" sz="2000" dirty="0"/>
              <a:t> </a:t>
            </a:r>
            <a:r>
              <a:rPr lang="en-US" sz="2000" dirty="0" err="1"/>
              <a:t>Requisitos</a:t>
            </a:r>
            <a:r>
              <a:rPr lang="en-US" sz="2000" dirty="0"/>
              <a:t> para a </a:t>
            </a:r>
            <a:r>
              <a:rPr lang="en-US" sz="2000" dirty="0" err="1"/>
              <a:t>Escolha</a:t>
            </a:r>
            <a:endParaRPr lang="pt-BR" sz="2000" b="1" i="0" dirty="0">
              <a:solidFill>
                <a:srgbClr val="000000"/>
              </a:solidFill>
              <a:effectLst/>
            </a:endParaRPr>
          </a:p>
        </p:txBody>
      </p:sp>
      <p:pic>
        <p:nvPicPr>
          <p:cNvPr id="4" name="Imagem 3">
            <a:extLst>
              <a:ext uri="{FF2B5EF4-FFF2-40B4-BE49-F238E27FC236}">
                <a16:creationId xmlns:a16="http://schemas.microsoft.com/office/drawing/2014/main" id="{7F4ED7D5-EEE2-F304-0BD5-808B6BB25D36}"/>
              </a:ext>
            </a:extLst>
          </p:cNvPr>
          <p:cNvPicPr>
            <a:picLocks noChangeAspect="1"/>
          </p:cNvPicPr>
          <p:nvPr/>
        </p:nvPicPr>
        <p:blipFill>
          <a:blip r:embed="rId6"/>
          <a:stretch>
            <a:fillRect/>
          </a:stretch>
        </p:blipFill>
        <p:spPr>
          <a:xfrm>
            <a:off x="680720" y="1757045"/>
            <a:ext cx="10424160" cy="1962150"/>
          </a:xfrm>
          <a:prstGeom prst="rect">
            <a:avLst/>
          </a:prstGeom>
        </p:spPr>
      </p:pic>
      <p:sp>
        <p:nvSpPr>
          <p:cNvPr id="10" name="CaixaDeTexto 9">
            <a:extLst>
              <a:ext uri="{FF2B5EF4-FFF2-40B4-BE49-F238E27FC236}">
                <a16:creationId xmlns:a16="http://schemas.microsoft.com/office/drawing/2014/main" id="{0704A265-BF81-20A0-6A6E-C6D63636A1D1}"/>
              </a:ext>
            </a:extLst>
          </p:cNvPr>
          <p:cNvSpPr txBox="1"/>
          <p:nvPr/>
        </p:nvSpPr>
        <p:spPr>
          <a:xfrm>
            <a:off x="665480" y="4044494"/>
            <a:ext cx="5689600" cy="1200329"/>
          </a:xfrm>
          <a:prstGeom prst="rect">
            <a:avLst/>
          </a:prstGeom>
          <a:noFill/>
        </p:spPr>
        <p:txBody>
          <a:bodyPr wrap="square">
            <a:spAutoFit/>
          </a:bodyPr>
          <a:lstStyle/>
          <a:p>
            <a:pPr marL="263525" indent="-263525" algn="l">
              <a:buFont typeface="Wingdings" panose="05000000000000000000" pitchFamily="2" charset="2"/>
              <a:buChar char="Ø"/>
            </a:pPr>
            <a:r>
              <a:rPr lang="pt-BR" sz="1800" dirty="0"/>
              <a:t>Se Baseia no mecanismo do Spark SQL e Aprimora Construções de Quadros e Conjuntos de Dados do Spark SQL, Possibilitando Gravar Consultas de Streaming como Gravaria Consultas de Lote</a:t>
            </a:r>
          </a:p>
        </p:txBody>
      </p:sp>
      <p:sp>
        <p:nvSpPr>
          <p:cNvPr id="16" name="CaixaDeTexto 15">
            <a:extLst>
              <a:ext uri="{FF2B5EF4-FFF2-40B4-BE49-F238E27FC236}">
                <a16:creationId xmlns:a16="http://schemas.microsoft.com/office/drawing/2014/main" id="{74C3D390-9CA0-CCD3-043F-BCE06E88A547}"/>
              </a:ext>
            </a:extLst>
          </p:cNvPr>
          <p:cNvSpPr txBox="1"/>
          <p:nvPr/>
        </p:nvSpPr>
        <p:spPr>
          <a:xfrm>
            <a:off x="670560" y="5316308"/>
            <a:ext cx="5680133" cy="1200329"/>
          </a:xfrm>
          <a:prstGeom prst="rect">
            <a:avLst/>
          </a:prstGeom>
          <a:noFill/>
        </p:spPr>
        <p:txBody>
          <a:bodyPr wrap="square">
            <a:spAutoFit/>
          </a:bodyPr>
          <a:lstStyle/>
          <a:p>
            <a:pPr marL="263525" indent="-263525" algn="l">
              <a:buFont typeface="Wingdings" panose="05000000000000000000" pitchFamily="2" charset="2"/>
              <a:buChar char="Ø"/>
            </a:pPr>
            <a:r>
              <a:rPr lang="pt-BR" sz="1800" dirty="0"/>
              <a:t>Cria Consulta de Execução e Aplica Operações aos Dados de Entrada, como Seleção, Projeção, Agregação, Janelas e Junção de </a:t>
            </a:r>
            <a:r>
              <a:rPr lang="pt-BR" sz="1800" dirty="0" err="1"/>
              <a:t>DataFrame</a:t>
            </a:r>
            <a:r>
              <a:rPr lang="pt-BR" sz="1800" dirty="0"/>
              <a:t> de Streaming com Outros </a:t>
            </a:r>
            <a:r>
              <a:rPr lang="pt-BR" sz="1800" dirty="0" err="1"/>
              <a:t>DataFrames</a:t>
            </a:r>
            <a:endParaRPr lang="pt-BR" sz="1800" dirty="0"/>
          </a:p>
        </p:txBody>
      </p:sp>
    </p:spTree>
    <p:extLst>
      <p:ext uri="{BB962C8B-B14F-4D97-AF65-F5344CB8AC3E}">
        <p14:creationId xmlns:p14="http://schemas.microsoft.com/office/powerpoint/2010/main" val="3990439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67568" y="909232"/>
            <a:ext cx="10657632" cy="646331"/>
          </a:xfrm>
          <a:prstGeom prst="rect">
            <a:avLst/>
          </a:prstGeom>
          <a:noFill/>
        </p:spPr>
        <p:txBody>
          <a:bodyPr wrap="square">
            <a:spAutoFit/>
          </a:bodyPr>
          <a:lstStyle/>
          <a:p>
            <a:r>
              <a:rPr lang="pt-BR" sz="3600" b="1" u="sng" dirty="0"/>
              <a:t>SPARK STREAMING: Tipos de Processamento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18" name="CaixaDeTexto 17">
            <a:extLst>
              <a:ext uri="{FF2B5EF4-FFF2-40B4-BE49-F238E27FC236}">
                <a16:creationId xmlns:a16="http://schemas.microsoft.com/office/drawing/2014/main" id="{1B25E643-1B94-DB8F-F07C-AEB6F9960825}"/>
              </a:ext>
            </a:extLst>
          </p:cNvPr>
          <p:cNvSpPr txBox="1"/>
          <p:nvPr/>
        </p:nvSpPr>
        <p:spPr>
          <a:xfrm>
            <a:off x="508206" y="1453963"/>
            <a:ext cx="11622833" cy="5078313"/>
          </a:xfrm>
          <a:prstGeom prst="rect">
            <a:avLst/>
          </a:prstGeom>
          <a:noFill/>
        </p:spPr>
        <p:txBody>
          <a:bodyPr wrap="square">
            <a:spAutoFit/>
          </a:bodyPr>
          <a:lstStyle/>
          <a:p>
            <a:r>
              <a:rPr lang="pt-BR" sz="3000" b="1" dirty="0">
                <a:solidFill>
                  <a:srgbClr val="FF0000"/>
                </a:solidFill>
              </a:rPr>
              <a:t>Transformação Sem Estado</a:t>
            </a:r>
          </a:p>
          <a:p>
            <a:r>
              <a:rPr lang="pt-BR" sz="2200" dirty="0"/>
              <a:t>Trata Cada Lote de Forma Independente (Processa sem Qualquer Referência de Lotes Anteriores).</a:t>
            </a:r>
          </a:p>
          <a:p>
            <a:r>
              <a:rPr lang="pt-BR" sz="2200" dirty="0"/>
              <a:t>Normalmente Mais Rápido e Consomem Menos Memória.</a:t>
            </a:r>
          </a:p>
          <a:p>
            <a:r>
              <a:rPr lang="pt-BR" sz="2200" dirty="0"/>
              <a:t>Fácil de Escalar Horizontalmente Porque não Há Necessidade de Monitorar o Estado em Vários Nós.</a:t>
            </a:r>
          </a:p>
          <a:p>
            <a:r>
              <a:rPr lang="pt-BR" sz="2200" dirty="0"/>
              <a:t>Trata-se de Transformação de RDD Simples, sendo Aplicada a Cada Lote (RDD).</a:t>
            </a:r>
          </a:p>
          <a:p>
            <a:r>
              <a:rPr lang="pt-BR" sz="2200" dirty="0"/>
              <a:t>Inclui Transformações </a:t>
            </a:r>
            <a:r>
              <a:rPr lang="pt-BR" sz="2200" dirty="0" err="1"/>
              <a:t>RDDs</a:t>
            </a:r>
            <a:r>
              <a:rPr lang="pt-BR" sz="2200" dirty="0"/>
              <a:t> Comuns: </a:t>
            </a:r>
            <a:r>
              <a:rPr lang="pt-BR" sz="2200" dirty="0" err="1"/>
              <a:t>map</a:t>
            </a:r>
            <a:r>
              <a:rPr lang="pt-BR" sz="2200" dirty="0"/>
              <a:t>(), </a:t>
            </a:r>
            <a:r>
              <a:rPr lang="pt-BR" sz="2200" dirty="0" err="1"/>
              <a:t>filter</a:t>
            </a:r>
            <a:r>
              <a:rPr lang="pt-BR" sz="2200" dirty="0"/>
              <a:t>(), </a:t>
            </a:r>
            <a:r>
              <a:rPr lang="pt-BR" sz="2200" dirty="0" err="1"/>
              <a:t>reduceByKey</a:t>
            </a:r>
            <a:r>
              <a:rPr lang="pt-BR" sz="2200" dirty="0"/>
              <a:t>(), ...</a:t>
            </a:r>
          </a:p>
          <a:p>
            <a:r>
              <a:rPr lang="pt-BR" sz="2200" dirty="0"/>
              <a:t>São Capazes de Combinar Dados de Muitos </a:t>
            </a:r>
            <a:r>
              <a:rPr lang="pt-BR" sz="2200" dirty="0" err="1"/>
              <a:t>DStream</a:t>
            </a:r>
            <a:r>
              <a:rPr lang="pt-BR" sz="2200" dirty="0"/>
              <a:t> em Cada Intervalo de Tempo com Transformações Relacionadas a Junção: Join(), </a:t>
            </a:r>
            <a:r>
              <a:rPr lang="pt-BR" sz="2200" dirty="0" err="1"/>
              <a:t>leftOuterJoin</a:t>
            </a:r>
            <a:r>
              <a:rPr lang="pt-BR" sz="2200" dirty="0"/>
              <a:t>(), ...</a:t>
            </a:r>
          </a:p>
          <a:p>
            <a:endParaRPr lang="pt-BR" sz="800" dirty="0"/>
          </a:p>
          <a:p>
            <a:r>
              <a:rPr lang="pt-BR" sz="2200" dirty="0"/>
              <a:t>Exemplo:</a:t>
            </a:r>
          </a:p>
          <a:p>
            <a:r>
              <a:rPr lang="pt-BR" sz="2200" b="0" i="0" dirty="0" err="1">
                <a:effectLst/>
              </a:rPr>
              <a:t>DStream</a:t>
            </a:r>
            <a:r>
              <a:rPr lang="pt-BR" sz="2200" b="0" i="0" dirty="0">
                <a:effectLst/>
              </a:rPr>
              <a:t> de linhas conectando a um soquete TCP em localhost:9999</a:t>
            </a:r>
            <a:endParaRPr lang="pt-BR" sz="2200" dirty="0"/>
          </a:p>
          <a:p>
            <a:r>
              <a:rPr lang="pt-BR" sz="2200" dirty="0">
                <a:sym typeface="Wingdings" panose="05000000000000000000" pitchFamily="2" charset="2"/>
              </a:rPr>
              <a:t>Divide-se cada Linha e Calcula a Soma dos Números em Lote Atual.</a:t>
            </a:r>
            <a:endParaRPr lang="pt-BR" sz="2200" dirty="0"/>
          </a:p>
          <a:p>
            <a:r>
              <a:rPr lang="pt-BR" sz="2200" dirty="0" err="1">
                <a:highlight>
                  <a:srgbClr val="FFFF00"/>
                </a:highlight>
              </a:rPr>
              <a:t>val</a:t>
            </a:r>
            <a:r>
              <a:rPr lang="pt-BR" sz="2200" dirty="0">
                <a:highlight>
                  <a:srgbClr val="FFFF00"/>
                </a:highlight>
              </a:rPr>
              <a:t> </a:t>
            </a:r>
            <a:r>
              <a:rPr lang="pt-BR" sz="2200" dirty="0" err="1">
                <a:highlight>
                  <a:srgbClr val="FFFF00"/>
                </a:highlight>
              </a:rPr>
              <a:t>lines</a:t>
            </a:r>
            <a:r>
              <a:rPr lang="pt-BR" sz="2200" dirty="0">
                <a:highlight>
                  <a:srgbClr val="FFFF00"/>
                </a:highlight>
              </a:rPr>
              <a:t> = </a:t>
            </a:r>
            <a:r>
              <a:rPr lang="pt-BR" sz="2200" dirty="0" err="1">
                <a:highlight>
                  <a:srgbClr val="FFFF00"/>
                </a:highlight>
              </a:rPr>
              <a:t>ssc.socketTextStream</a:t>
            </a:r>
            <a:r>
              <a:rPr lang="pt-BR" sz="2200" dirty="0">
                <a:highlight>
                  <a:srgbClr val="FFFF00"/>
                </a:highlight>
              </a:rPr>
              <a:t>("</a:t>
            </a:r>
            <a:r>
              <a:rPr lang="pt-BR" sz="2200" dirty="0" err="1">
                <a:highlight>
                  <a:srgbClr val="FFFF00"/>
                </a:highlight>
              </a:rPr>
              <a:t>localhost</a:t>
            </a:r>
            <a:r>
              <a:rPr lang="pt-BR" sz="2200" dirty="0">
                <a:highlight>
                  <a:srgbClr val="FFFF00"/>
                </a:highlight>
              </a:rPr>
              <a:t>", 9999) </a:t>
            </a:r>
          </a:p>
          <a:p>
            <a:r>
              <a:rPr lang="pt-BR" sz="2200" dirty="0" err="1">
                <a:highlight>
                  <a:srgbClr val="FFFF00"/>
                </a:highlight>
              </a:rPr>
              <a:t>val</a:t>
            </a:r>
            <a:r>
              <a:rPr lang="pt-BR" sz="2200" dirty="0">
                <a:highlight>
                  <a:srgbClr val="FFFF00"/>
                </a:highlight>
              </a:rPr>
              <a:t> </a:t>
            </a:r>
            <a:r>
              <a:rPr lang="pt-BR" sz="2200" dirty="0" err="1">
                <a:highlight>
                  <a:srgbClr val="FFFF00"/>
                </a:highlight>
              </a:rPr>
              <a:t>numbers</a:t>
            </a:r>
            <a:r>
              <a:rPr lang="pt-BR" sz="2200" dirty="0">
                <a:highlight>
                  <a:srgbClr val="FFFF00"/>
                </a:highlight>
              </a:rPr>
              <a:t> = </a:t>
            </a:r>
            <a:r>
              <a:rPr lang="pt-BR" sz="2200" dirty="0" err="1">
                <a:highlight>
                  <a:srgbClr val="FFFF00"/>
                </a:highlight>
              </a:rPr>
              <a:t>lines.flatMap</a:t>
            </a:r>
            <a:r>
              <a:rPr lang="pt-BR" sz="2200" dirty="0">
                <a:highlight>
                  <a:srgbClr val="FFFF00"/>
                </a:highlight>
              </a:rPr>
              <a:t>(_.split(" ")).</a:t>
            </a:r>
            <a:r>
              <a:rPr lang="pt-BR" sz="2200" dirty="0" err="1">
                <a:highlight>
                  <a:srgbClr val="FFFF00"/>
                </a:highlight>
              </a:rPr>
              <a:t>map</a:t>
            </a:r>
            <a:r>
              <a:rPr lang="pt-BR" sz="2200" dirty="0">
                <a:highlight>
                  <a:srgbClr val="FFFF00"/>
                </a:highlight>
              </a:rPr>
              <a:t>(_.</a:t>
            </a:r>
            <a:r>
              <a:rPr lang="pt-BR" sz="2200" dirty="0" err="1">
                <a:highlight>
                  <a:srgbClr val="FFFF00"/>
                </a:highlight>
              </a:rPr>
              <a:t>toInt</a:t>
            </a:r>
            <a:r>
              <a:rPr lang="pt-BR" sz="2200" dirty="0">
                <a:highlight>
                  <a:srgbClr val="FFFF00"/>
                </a:highlight>
              </a:rPr>
              <a:t>) </a:t>
            </a:r>
          </a:p>
          <a:p>
            <a:r>
              <a:rPr lang="pt-BR" sz="2200" dirty="0" err="1">
                <a:highlight>
                  <a:srgbClr val="FFFF00"/>
                </a:highlight>
              </a:rPr>
              <a:t>val</a:t>
            </a:r>
            <a:r>
              <a:rPr lang="pt-BR" sz="2200" dirty="0">
                <a:highlight>
                  <a:srgbClr val="FFFF00"/>
                </a:highlight>
              </a:rPr>
              <a:t> sum = </a:t>
            </a:r>
            <a:r>
              <a:rPr lang="pt-BR" sz="2200" dirty="0" err="1">
                <a:highlight>
                  <a:srgbClr val="FFFF00"/>
                </a:highlight>
              </a:rPr>
              <a:t>numbers.reduce</a:t>
            </a:r>
            <a:r>
              <a:rPr lang="pt-BR" sz="2200" dirty="0">
                <a:highlight>
                  <a:srgbClr val="FFFF00"/>
                </a:highlight>
              </a:rPr>
              <a:t>(_ + _) </a:t>
            </a:r>
            <a:endParaRPr lang="pt-BR" sz="800" dirty="0"/>
          </a:p>
        </p:txBody>
      </p:sp>
    </p:spTree>
    <p:extLst>
      <p:ext uri="{BB962C8B-B14F-4D97-AF65-F5344CB8AC3E}">
        <p14:creationId xmlns:p14="http://schemas.microsoft.com/office/powerpoint/2010/main" val="9918076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57408" y="929552"/>
            <a:ext cx="10657632" cy="646331"/>
          </a:xfrm>
          <a:prstGeom prst="rect">
            <a:avLst/>
          </a:prstGeom>
          <a:noFill/>
        </p:spPr>
        <p:txBody>
          <a:bodyPr wrap="square">
            <a:spAutoFit/>
          </a:bodyPr>
          <a:lstStyle/>
          <a:p>
            <a:r>
              <a:rPr lang="pt-BR" sz="3600" b="1" u="sng" dirty="0"/>
              <a:t>SPARK STREAMING: Tipos de Processamento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18" name="CaixaDeTexto 17">
            <a:extLst>
              <a:ext uri="{FF2B5EF4-FFF2-40B4-BE49-F238E27FC236}">
                <a16:creationId xmlns:a16="http://schemas.microsoft.com/office/drawing/2014/main" id="{1B25E643-1B94-DB8F-F07C-AEB6F9960825}"/>
              </a:ext>
            </a:extLst>
          </p:cNvPr>
          <p:cNvSpPr txBox="1"/>
          <p:nvPr/>
        </p:nvSpPr>
        <p:spPr>
          <a:xfrm>
            <a:off x="467566" y="1461323"/>
            <a:ext cx="11622833" cy="5570756"/>
          </a:xfrm>
          <a:prstGeom prst="rect">
            <a:avLst/>
          </a:prstGeom>
          <a:noFill/>
        </p:spPr>
        <p:txBody>
          <a:bodyPr wrap="square">
            <a:spAutoFit/>
          </a:bodyPr>
          <a:lstStyle/>
          <a:p>
            <a:r>
              <a:rPr lang="pt-BR" sz="3000" b="1" dirty="0">
                <a:solidFill>
                  <a:srgbClr val="FF0000"/>
                </a:solidFill>
              </a:rPr>
              <a:t>Transformação Com Estado</a:t>
            </a:r>
          </a:p>
          <a:p>
            <a:r>
              <a:rPr lang="pt-BR" sz="2100" dirty="0"/>
              <a:t>Saída de Lote Depende do Estado Acumulado dos Lotes Anteriores, ou seja, Mantém Estado de Vários Lotes.</a:t>
            </a:r>
          </a:p>
          <a:p>
            <a:r>
              <a:rPr lang="pt-BR" sz="2100" dirty="0"/>
              <a:t>Possui Operações em Janela (</a:t>
            </a:r>
            <a:r>
              <a:rPr lang="pt-BR" sz="2100" dirty="0" err="1"/>
              <a:t>Window</a:t>
            </a:r>
            <a:r>
              <a:rPr lang="pt-BR" sz="2100" dirty="0"/>
              <a:t>), Calculando Agregados em uma Janela Deslizante de Dados que Atualiza o Estado com Base em Novos Dados de Entrada.</a:t>
            </a:r>
          </a:p>
          <a:p>
            <a:r>
              <a:rPr lang="pt-BR" sz="2100" dirty="0"/>
              <a:t>São Mais Lentas e Consomem Mais Memória.</a:t>
            </a:r>
          </a:p>
          <a:p>
            <a:r>
              <a:rPr lang="pt-BR" sz="2100" dirty="0"/>
              <a:t>Mais Difícil de Escalar Horizontalmente Porque Há Necessidade de Monitorar o Estado em Vários Nós.</a:t>
            </a:r>
          </a:p>
          <a:p>
            <a:endParaRPr lang="pt-BR" sz="800" dirty="0"/>
          </a:p>
          <a:p>
            <a:r>
              <a:rPr lang="pt-BR" sz="2000" dirty="0"/>
              <a:t>Exemplo:</a:t>
            </a:r>
          </a:p>
          <a:p>
            <a:r>
              <a:rPr lang="pt-BR" sz="2000" dirty="0" err="1"/>
              <a:t>DStream</a:t>
            </a:r>
            <a:r>
              <a:rPr lang="pt-BR" sz="2000" dirty="0"/>
              <a:t> de linhas conectando a um soquete TCP em localhost:9999</a:t>
            </a:r>
          </a:p>
          <a:p>
            <a:r>
              <a:rPr lang="pt-BR" sz="2000" dirty="0">
                <a:sym typeface="Wingdings" panose="05000000000000000000" pitchFamily="2" charset="2"/>
              </a:rPr>
              <a:t>Divide-se cada Linha e Cria uma Janela Deslizante de 10 Segundos com Intervalo Deslizante de 5 Segundos</a:t>
            </a:r>
          </a:p>
          <a:p>
            <a:r>
              <a:rPr lang="pt-BR" sz="2000" dirty="0">
                <a:sym typeface="Wingdings" panose="05000000000000000000" pitchFamily="2" charset="2"/>
              </a:rPr>
              <a:t>Calcula a Média dos Valores em uma Janela Deslizante de Dados</a:t>
            </a:r>
            <a:endParaRPr lang="pt-BR" sz="2000" dirty="0"/>
          </a:p>
          <a:p>
            <a:r>
              <a:rPr lang="pt-BR" sz="2000" dirty="0" err="1">
                <a:highlight>
                  <a:srgbClr val="FFFF00"/>
                </a:highlight>
              </a:rPr>
              <a:t>val</a:t>
            </a:r>
            <a:r>
              <a:rPr lang="pt-BR" sz="2000" dirty="0">
                <a:highlight>
                  <a:srgbClr val="FFFF00"/>
                </a:highlight>
              </a:rPr>
              <a:t> </a:t>
            </a:r>
            <a:r>
              <a:rPr lang="pt-BR" sz="2000" dirty="0" err="1">
                <a:highlight>
                  <a:srgbClr val="FFFF00"/>
                </a:highlight>
              </a:rPr>
              <a:t>lines</a:t>
            </a:r>
            <a:r>
              <a:rPr lang="pt-BR" sz="2000" dirty="0">
                <a:highlight>
                  <a:srgbClr val="FFFF00"/>
                </a:highlight>
              </a:rPr>
              <a:t> = </a:t>
            </a:r>
            <a:r>
              <a:rPr lang="pt-BR" sz="2000" dirty="0" err="1">
                <a:highlight>
                  <a:srgbClr val="FFFF00"/>
                </a:highlight>
              </a:rPr>
              <a:t>ssc.socketTextStream</a:t>
            </a:r>
            <a:r>
              <a:rPr lang="pt-BR" sz="2000" dirty="0">
                <a:highlight>
                  <a:srgbClr val="FFFF00"/>
                </a:highlight>
              </a:rPr>
              <a:t>("</a:t>
            </a:r>
            <a:r>
              <a:rPr lang="pt-BR" sz="2000" dirty="0" err="1">
                <a:highlight>
                  <a:srgbClr val="FFFF00"/>
                </a:highlight>
              </a:rPr>
              <a:t>localhost</a:t>
            </a:r>
            <a:r>
              <a:rPr lang="pt-BR" sz="2000" dirty="0">
                <a:highlight>
                  <a:srgbClr val="FFFF00"/>
                </a:highlight>
              </a:rPr>
              <a:t>", 9999) </a:t>
            </a:r>
          </a:p>
          <a:p>
            <a:r>
              <a:rPr lang="pt-BR" sz="2000" dirty="0" err="1">
                <a:highlight>
                  <a:srgbClr val="FFFF00"/>
                </a:highlight>
              </a:rPr>
              <a:t>val</a:t>
            </a:r>
            <a:r>
              <a:rPr lang="pt-BR" sz="2000" dirty="0">
                <a:highlight>
                  <a:srgbClr val="FFFF00"/>
                </a:highlight>
              </a:rPr>
              <a:t> </a:t>
            </a:r>
            <a:r>
              <a:rPr lang="pt-BR" sz="2000" dirty="0" err="1">
                <a:highlight>
                  <a:srgbClr val="FFFF00"/>
                </a:highlight>
              </a:rPr>
              <a:t>numbers</a:t>
            </a:r>
            <a:r>
              <a:rPr lang="pt-BR" sz="2000" dirty="0">
                <a:highlight>
                  <a:srgbClr val="FFFF00"/>
                </a:highlight>
              </a:rPr>
              <a:t> = </a:t>
            </a:r>
            <a:r>
              <a:rPr lang="pt-BR" sz="2000" dirty="0" err="1">
                <a:highlight>
                  <a:srgbClr val="FFFF00"/>
                </a:highlight>
              </a:rPr>
              <a:t>lines.flatMap</a:t>
            </a:r>
            <a:r>
              <a:rPr lang="pt-BR" sz="2000" dirty="0">
                <a:highlight>
                  <a:srgbClr val="FFFF00"/>
                </a:highlight>
              </a:rPr>
              <a:t>(_.split(" ")).</a:t>
            </a:r>
            <a:r>
              <a:rPr lang="pt-BR" sz="2000" dirty="0" err="1">
                <a:highlight>
                  <a:srgbClr val="FFFF00"/>
                </a:highlight>
              </a:rPr>
              <a:t>map</a:t>
            </a:r>
            <a:r>
              <a:rPr lang="pt-BR" sz="2000" dirty="0">
                <a:highlight>
                  <a:srgbClr val="FFFF00"/>
                </a:highlight>
              </a:rPr>
              <a:t>(_.</a:t>
            </a:r>
            <a:r>
              <a:rPr lang="pt-BR" sz="2000" dirty="0" err="1">
                <a:highlight>
                  <a:srgbClr val="FFFF00"/>
                </a:highlight>
              </a:rPr>
              <a:t>toInt</a:t>
            </a:r>
            <a:r>
              <a:rPr lang="pt-BR" sz="2000" dirty="0">
                <a:highlight>
                  <a:srgbClr val="FFFF00"/>
                </a:highlight>
              </a:rPr>
              <a:t>) </a:t>
            </a:r>
          </a:p>
          <a:p>
            <a:r>
              <a:rPr lang="pt-BR" sz="2000" dirty="0" err="1">
                <a:highlight>
                  <a:srgbClr val="FFFF00"/>
                </a:highlight>
              </a:rPr>
              <a:t>val</a:t>
            </a:r>
            <a:r>
              <a:rPr lang="pt-BR" sz="2000" dirty="0">
                <a:highlight>
                  <a:srgbClr val="FFFF00"/>
                </a:highlight>
              </a:rPr>
              <a:t> </a:t>
            </a:r>
            <a:r>
              <a:rPr lang="pt-BR" sz="2000" dirty="0" err="1">
                <a:highlight>
                  <a:srgbClr val="FFFF00"/>
                </a:highlight>
              </a:rPr>
              <a:t>windowedNumbers</a:t>
            </a:r>
            <a:r>
              <a:rPr lang="pt-BR" sz="2000" dirty="0">
                <a:highlight>
                  <a:srgbClr val="FFFF00"/>
                </a:highlight>
              </a:rPr>
              <a:t> = </a:t>
            </a:r>
            <a:r>
              <a:rPr lang="pt-BR" sz="2000" dirty="0" err="1">
                <a:highlight>
                  <a:srgbClr val="FFFF00"/>
                </a:highlight>
              </a:rPr>
              <a:t>numbers.window</a:t>
            </a:r>
            <a:r>
              <a:rPr lang="pt-BR" sz="2000" dirty="0">
                <a:highlight>
                  <a:srgbClr val="FFFF00"/>
                </a:highlight>
              </a:rPr>
              <a:t>(</a:t>
            </a:r>
            <a:r>
              <a:rPr lang="pt-BR" sz="2000" dirty="0" err="1">
                <a:highlight>
                  <a:srgbClr val="FFFF00"/>
                </a:highlight>
              </a:rPr>
              <a:t>Seconds</a:t>
            </a:r>
            <a:r>
              <a:rPr lang="pt-BR" sz="2000" dirty="0">
                <a:highlight>
                  <a:srgbClr val="FFFF00"/>
                </a:highlight>
              </a:rPr>
              <a:t>(10), </a:t>
            </a:r>
            <a:r>
              <a:rPr lang="pt-BR" sz="2000" dirty="0" err="1">
                <a:highlight>
                  <a:srgbClr val="FFFF00"/>
                </a:highlight>
              </a:rPr>
              <a:t>Seconds</a:t>
            </a:r>
            <a:r>
              <a:rPr lang="pt-BR" sz="2000" dirty="0">
                <a:highlight>
                  <a:srgbClr val="FFFF00"/>
                </a:highlight>
              </a:rPr>
              <a:t>(5)) </a:t>
            </a:r>
          </a:p>
          <a:p>
            <a:r>
              <a:rPr lang="pt-BR" sz="2000" dirty="0" err="1">
                <a:highlight>
                  <a:srgbClr val="FFFF00"/>
                </a:highlight>
              </a:rPr>
              <a:t>val</a:t>
            </a:r>
            <a:r>
              <a:rPr lang="pt-BR" sz="2000" dirty="0">
                <a:highlight>
                  <a:srgbClr val="FFFF00"/>
                </a:highlight>
              </a:rPr>
              <a:t> </a:t>
            </a:r>
            <a:r>
              <a:rPr lang="pt-BR" sz="2000" dirty="0" err="1">
                <a:highlight>
                  <a:srgbClr val="FFFF00"/>
                </a:highlight>
              </a:rPr>
              <a:t>countSum</a:t>
            </a:r>
            <a:r>
              <a:rPr lang="pt-BR" sz="2000" dirty="0">
                <a:highlight>
                  <a:srgbClr val="FFFF00"/>
                </a:highlight>
              </a:rPr>
              <a:t> = </a:t>
            </a:r>
            <a:r>
              <a:rPr lang="pt-BR" sz="2000" dirty="0" err="1">
                <a:highlight>
                  <a:srgbClr val="FFFF00"/>
                </a:highlight>
              </a:rPr>
              <a:t>windowedNumbers.map</a:t>
            </a:r>
            <a:r>
              <a:rPr lang="pt-BR" sz="2000" dirty="0">
                <a:highlight>
                  <a:srgbClr val="FFFF00"/>
                </a:highlight>
              </a:rPr>
              <a:t>(n =&gt; (1, n)).</a:t>
            </a:r>
            <a:r>
              <a:rPr lang="pt-BR" sz="2000" dirty="0" err="1">
                <a:highlight>
                  <a:srgbClr val="FFFF00"/>
                </a:highlight>
              </a:rPr>
              <a:t>reduceByKey</a:t>
            </a:r>
            <a:r>
              <a:rPr lang="pt-BR" sz="2000" dirty="0">
                <a:highlight>
                  <a:srgbClr val="FFFF00"/>
                </a:highlight>
              </a:rPr>
              <a:t>((a, b) =&gt; (a._1 + b._1, a._2 + b._2)) </a:t>
            </a:r>
          </a:p>
          <a:p>
            <a:r>
              <a:rPr lang="pt-BR" sz="2000" dirty="0" err="1">
                <a:highlight>
                  <a:srgbClr val="FFFF00"/>
                </a:highlight>
              </a:rPr>
              <a:t>val</a:t>
            </a:r>
            <a:r>
              <a:rPr lang="pt-BR" sz="2000" dirty="0">
                <a:highlight>
                  <a:srgbClr val="FFFF00"/>
                </a:highlight>
              </a:rPr>
              <a:t> </a:t>
            </a:r>
            <a:r>
              <a:rPr lang="pt-BR" sz="2000" dirty="0" err="1">
                <a:highlight>
                  <a:srgbClr val="FFFF00"/>
                </a:highlight>
              </a:rPr>
              <a:t>averages</a:t>
            </a:r>
            <a:r>
              <a:rPr lang="pt-BR" sz="2000" dirty="0">
                <a:highlight>
                  <a:srgbClr val="FFFF00"/>
                </a:highlight>
              </a:rPr>
              <a:t> = </a:t>
            </a:r>
            <a:r>
              <a:rPr lang="pt-BR" sz="2000" dirty="0" err="1">
                <a:highlight>
                  <a:srgbClr val="FFFF00"/>
                </a:highlight>
              </a:rPr>
              <a:t>countSum.mapValues</a:t>
            </a:r>
            <a:r>
              <a:rPr lang="pt-BR" sz="2000" dirty="0">
                <a:highlight>
                  <a:srgbClr val="FFFF00"/>
                </a:highlight>
              </a:rPr>
              <a:t>(</a:t>
            </a:r>
            <a:r>
              <a:rPr lang="pt-BR" sz="2000" dirty="0" err="1">
                <a:highlight>
                  <a:srgbClr val="FFFF00"/>
                </a:highlight>
              </a:rPr>
              <a:t>sumCount</a:t>
            </a:r>
            <a:r>
              <a:rPr lang="pt-BR" sz="2000" dirty="0">
                <a:highlight>
                  <a:srgbClr val="FFFF00"/>
                </a:highlight>
              </a:rPr>
              <a:t> =&gt; sumCount._2 / sumCount._1)</a:t>
            </a:r>
            <a:endParaRPr lang="pt-BR" sz="800" dirty="0"/>
          </a:p>
        </p:txBody>
      </p:sp>
    </p:spTree>
    <p:extLst>
      <p:ext uri="{BB962C8B-B14F-4D97-AF65-F5344CB8AC3E}">
        <p14:creationId xmlns:p14="http://schemas.microsoft.com/office/powerpoint/2010/main" val="4216168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69167" y="960032"/>
            <a:ext cx="7579153" cy="646331"/>
          </a:xfrm>
          <a:prstGeom prst="rect">
            <a:avLst/>
          </a:prstGeom>
          <a:noFill/>
        </p:spPr>
        <p:txBody>
          <a:bodyPr wrap="square">
            <a:spAutoFit/>
          </a:bodyPr>
          <a:lstStyle/>
          <a:p>
            <a:r>
              <a:rPr lang="pt-BR" sz="3600" b="1" u="sng" dirty="0"/>
              <a:t>DATA STREAM (FLUXO DE DADOS)</a:t>
            </a:r>
          </a:p>
        </p:txBody>
      </p:sp>
      <p:sp>
        <p:nvSpPr>
          <p:cNvPr id="5" name="CaixaDeTexto 4">
            <a:extLst>
              <a:ext uri="{FF2B5EF4-FFF2-40B4-BE49-F238E27FC236}">
                <a16:creationId xmlns:a16="http://schemas.microsoft.com/office/drawing/2014/main" id="{6EC62433-0297-8D8F-B6E4-6B3D90F4A85F}"/>
              </a:ext>
            </a:extLst>
          </p:cNvPr>
          <p:cNvSpPr txBox="1"/>
          <p:nvPr/>
        </p:nvSpPr>
        <p:spPr>
          <a:xfrm>
            <a:off x="569167" y="6539149"/>
            <a:ext cx="6097554" cy="215444"/>
          </a:xfrm>
          <a:prstGeom prst="rect">
            <a:avLst/>
          </a:prstGeom>
          <a:noFill/>
        </p:spPr>
        <p:txBody>
          <a:bodyPr wrap="square">
            <a:spAutoFit/>
          </a:bodyPr>
          <a:lstStyle/>
          <a:p>
            <a:r>
              <a:rPr lang="pt-BR" sz="800" dirty="0"/>
              <a:t>Fonte: https://blogs.sas.com/content/sascom/2015/02/03/event-stream-processing-do-you-need-it/</a:t>
            </a:r>
          </a:p>
        </p:txBody>
      </p:sp>
      <p:pic>
        <p:nvPicPr>
          <p:cNvPr id="2" name="Imagem 1">
            <a:extLst>
              <a:ext uri="{FF2B5EF4-FFF2-40B4-BE49-F238E27FC236}">
                <a16:creationId xmlns:a16="http://schemas.microsoft.com/office/drawing/2014/main" id="{1AFC0DB7-F9D6-7B1D-683B-5806406A5C3D}"/>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3255F302-9F72-27DE-5DC6-64A866DE9E0E}"/>
              </a:ext>
            </a:extLst>
          </p:cNvPr>
          <p:cNvPicPr>
            <a:picLocks noChangeAspect="1"/>
          </p:cNvPicPr>
          <p:nvPr/>
        </p:nvPicPr>
        <p:blipFill>
          <a:blip r:embed="rId6"/>
          <a:stretch>
            <a:fillRect/>
          </a:stretch>
        </p:blipFill>
        <p:spPr>
          <a:xfrm>
            <a:off x="670560" y="1608737"/>
            <a:ext cx="6371327" cy="4543034"/>
          </a:xfrm>
          <a:prstGeom prst="rect">
            <a:avLst/>
          </a:prstGeom>
        </p:spPr>
      </p:pic>
      <p:sp>
        <p:nvSpPr>
          <p:cNvPr id="8" name="CaixaDeTexto 7">
            <a:extLst>
              <a:ext uri="{FF2B5EF4-FFF2-40B4-BE49-F238E27FC236}">
                <a16:creationId xmlns:a16="http://schemas.microsoft.com/office/drawing/2014/main" id="{4D894DEA-E14F-997C-5308-83FD14C6A1F3}"/>
              </a:ext>
            </a:extLst>
          </p:cNvPr>
          <p:cNvSpPr txBox="1"/>
          <p:nvPr/>
        </p:nvSpPr>
        <p:spPr>
          <a:xfrm>
            <a:off x="7052047" y="2541610"/>
            <a:ext cx="4945844" cy="2893100"/>
          </a:xfrm>
          <a:prstGeom prst="rect">
            <a:avLst/>
          </a:prstGeom>
          <a:noFill/>
        </p:spPr>
        <p:txBody>
          <a:bodyPr wrap="square">
            <a:spAutoFit/>
          </a:bodyPr>
          <a:lstStyle/>
          <a:p>
            <a:pPr marL="342900" indent="-342900" algn="l">
              <a:spcAft>
                <a:spcPts val="600"/>
              </a:spcAft>
              <a:buFont typeface="Wingdings" panose="05000000000000000000" pitchFamily="2" charset="2"/>
              <a:buChar char="Ø"/>
            </a:pPr>
            <a:r>
              <a:rPr lang="pt-BR" sz="2000" dirty="0">
                <a:solidFill>
                  <a:srgbClr val="000000"/>
                </a:solidFill>
              </a:rPr>
              <a:t>Fluxo Contínuo de Qualquer Tipo de Dados Usando Qualquer Meio.</a:t>
            </a:r>
          </a:p>
          <a:p>
            <a:pPr marL="171450" indent="-171450" algn="l">
              <a:spcAft>
                <a:spcPts val="600"/>
              </a:spcAft>
              <a:buFont typeface="Wingdings" panose="05000000000000000000" pitchFamily="2" charset="2"/>
              <a:buChar char="Ø"/>
            </a:pPr>
            <a:endParaRPr lang="pt-BR" sz="1100" dirty="0">
              <a:solidFill>
                <a:srgbClr val="000000"/>
              </a:solidFill>
            </a:endParaRPr>
          </a:p>
          <a:p>
            <a:pPr marL="342900" indent="-342900" algn="l">
              <a:spcAft>
                <a:spcPts val="600"/>
              </a:spcAft>
              <a:buFont typeface="Wingdings" panose="05000000000000000000" pitchFamily="2" charset="2"/>
              <a:buChar char="Ø"/>
            </a:pPr>
            <a:r>
              <a:rPr lang="pt-BR" sz="2000" dirty="0">
                <a:solidFill>
                  <a:srgbClr val="000000"/>
                </a:solidFill>
              </a:rPr>
              <a:t>Fluxo de Alto Desempenho e com Variedade de Dados</a:t>
            </a:r>
          </a:p>
          <a:p>
            <a:pPr marL="342900" indent="-342900" algn="l">
              <a:spcAft>
                <a:spcPts val="600"/>
              </a:spcAft>
              <a:buFont typeface="Wingdings" panose="05000000000000000000" pitchFamily="2" charset="2"/>
              <a:buChar char="Ø"/>
            </a:pPr>
            <a:endParaRPr lang="pt-BR" sz="1100" dirty="0">
              <a:solidFill>
                <a:srgbClr val="000000"/>
              </a:solidFill>
            </a:endParaRPr>
          </a:p>
          <a:p>
            <a:pPr marL="342900" indent="-342900" algn="l">
              <a:spcAft>
                <a:spcPts val="600"/>
              </a:spcAft>
              <a:buFont typeface="Wingdings" panose="05000000000000000000" pitchFamily="2" charset="2"/>
              <a:buChar char="Ø"/>
            </a:pPr>
            <a:r>
              <a:rPr lang="pt-BR" sz="2000" dirty="0">
                <a:solidFill>
                  <a:srgbClr val="000000"/>
                </a:solidFill>
              </a:rPr>
              <a:t>Dados Provenientes de Fontes como Sites de Mídia Social, Diferentes Sensores de Monitoramento Instalados, Entre Outras.</a:t>
            </a:r>
          </a:p>
        </p:txBody>
      </p:sp>
    </p:spTree>
    <p:extLst>
      <p:ext uri="{BB962C8B-B14F-4D97-AF65-F5344CB8AC3E}">
        <p14:creationId xmlns:p14="http://schemas.microsoft.com/office/powerpoint/2010/main" val="31778973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65467" y="878752"/>
            <a:ext cx="11664503" cy="646331"/>
          </a:xfrm>
          <a:prstGeom prst="rect">
            <a:avLst/>
          </a:prstGeom>
          <a:noFill/>
        </p:spPr>
        <p:txBody>
          <a:bodyPr wrap="square">
            <a:spAutoFit/>
          </a:bodyPr>
          <a:lstStyle/>
          <a:p>
            <a:r>
              <a:rPr lang="pt-BR" sz="3600" b="1" u="sng" dirty="0"/>
              <a:t>SPARK STREAMING: Requisitos para Escolher Processamento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18" name="CaixaDeTexto 17">
            <a:extLst>
              <a:ext uri="{FF2B5EF4-FFF2-40B4-BE49-F238E27FC236}">
                <a16:creationId xmlns:a16="http://schemas.microsoft.com/office/drawing/2014/main" id="{1B25E643-1B94-DB8F-F07C-AEB6F9960825}"/>
              </a:ext>
            </a:extLst>
          </p:cNvPr>
          <p:cNvSpPr txBox="1"/>
          <p:nvPr/>
        </p:nvSpPr>
        <p:spPr>
          <a:xfrm>
            <a:off x="493496" y="1400363"/>
            <a:ext cx="11698504" cy="5693866"/>
          </a:xfrm>
          <a:prstGeom prst="rect">
            <a:avLst/>
          </a:prstGeom>
          <a:noFill/>
        </p:spPr>
        <p:txBody>
          <a:bodyPr wrap="square">
            <a:spAutoFit/>
          </a:bodyPr>
          <a:lstStyle/>
          <a:p>
            <a:r>
              <a:rPr lang="pt-BR" sz="2600" b="1" dirty="0">
                <a:solidFill>
                  <a:srgbClr val="FF0000"/>
                </a:solidFill>
              </a:rPr>
              <a:t>Memória</a:t>
            </a:r>
          </a:p>
          <a:p>
            <a:r>
              <a:rPr lang="pt-BR" sz="2400" dirty="0"/>
              <a:t>Com Recursos Limitados de Memória, </a:t>
            </a:r>
            <a:r>
              <a:rPr lang="pt-BR" sz="2400" dirty="0" err="1"/>
              <a:t>Stateless</a:t>
            </a:r>
            <a:r>
              <a:rPr lang="pt-BR" sz="2400" dirty="0"/>
              <a:t> é mais Indicado</a:t>
            </a:r>
          </a:p>
          <a:p>
            <a:endParaRPr lang="pt-BR" sz="800" b="1" dirty="0"/>
          </a:p>
          <a:p>
            <a:r>
              <a:rPr lang="pt-BR" sz="2600" b="1" dirty="0">
                <a:solidFill>
                  <a:srgbClr val="FF0000"/>
                </a:solidFill>
              </a:rPr>
              <a:t>Velocidade de Processamento</a:t>
            </a:r>
          </a:p>
          <a:p>
            <a:r>
              <a:rPr lang="pt-BR" sz="2400" dirty="0"/>
              <a:t>Para Processamento em Tempo Real, </a:t>
            </a:r>
            <a:r>
              <a:rPr lang="pt-BR" sz="2400" dirty="0" err="1"/>
              <a:t>Stateless</a:t>
            </a:r>
            <a:r>
              <a:rPr lang="pt-BR" sz="2400" dirty="0"/>
              <a:t> é mais Indicado</a:t>
            </a:r>
          </a:p>
          <a:p>
            <a:endParaRPr lang="pt-BR" sz="800" b="1" dirty="0"/>
          </a:p>
          <a:p>
            <a:r>
              <a:rPr lang="pt-BR" sz="2600" b="1" dirty="0">
                <a:solidFill>
                  <a:srgbClr val="FF0000"/>
                </a:solidFill>
              </a:rPr>
              <a:t>Complexidade de Dados</a:t>
            </a:r>
          </a:p>
          <a:p>
            <a:r>
              <a:rPr lang="pt-BR" sz="2400" dirty="0"/>
              <a:t>Aplicativos com Processamento mais Complexo com Cálculos em Janelas, </a:t>
            </a:r>
            <a:r>
              <a:rPr lang="pt-BR" sz="2400" dirty="0" err="1"/>
              <a:t>Stateful</a:t>
            </a:r>
            <a:r>
              <a:rPr lang="pt-BR" sz="2400" dirty="0"/>
              <a:t> é mais Indicado</a:t>
            </a:r>
          </a:p>
          <a:p>
            <a:endParaRPr lang="pt-BR" sz="800" dirty="0"/>
          </a:p>
          <a:p>
            <a:r>
              <a:rPr lang="pt-BR" sz="2600" b="1" dirty="0">
                <a:solidFill>
                  <a:srgbClr val="FF0000"/>
                </a:solidFill>
              </a:rPr>
              <a:t>Escalabilidade</a:t>
            </a:r>
          </a:p>
          <a:p>
            <a:r>
              <a:rPr lang="pt-BR" sz="2400" dirty="0"/>
              <a:t>Para Escalabilidade Horizontal, </a:t>
            </a:r>
            <a:r>
              <a:rPr lang="pt-BR" sz="2400" dirty="0" err="1"/>
              <a:t>Stateless</a:t>
            </a:r>
            <a:r>
              <a:rPr lang="pt-BR" sz="2400" dirty="0"/>
              <a:t> é mais Indicado porque Não é Necessário Acompanhar o Estado nos Vários Nós </a:t>
            </a:r>
          </a:p>
          <a:p>
            <a:endParaRPr lang="pt-BR" sz="800" dirty="0"/>
          </a:p>
          <a:p>
            <a:r>
              <a:rPr lang="pt-BR" sz="2600" b="1" dirty="0">
                <a:solidFill>
                  <a:srgbClr val="FF0000"/>
                </a:solidFill>
              </a:rPr>
              <a:t>Tolerância a Falhas</a:t>
            </a:r>
          </a:p>
          <a:p>
            <a:r>
              <a:rPr lang="pt-BR" sz="2400" dirty="0" err="1"/>
              <a:t>Stateful</a:t>
            </a:r>
            <a:r>
              <a:rPr lang="pt-BR" sz="2400" dirty="0"/>
              <a:t> é Propenso a Falhas por Exigir Manutenção de Estado em Vários Lotes, </a:t>
            </a:r>
          </a:p>
          <a:p>
            <a:r>
              <a:rPr lang="pt-BR" sz="2400" dirty="0"/>
              <a:t>o que Torna o Processo mais Lento e Complexo.</a:t>
            </a:r>
          </a:p>
        </p:txBody>
      </p:sp>
    </p:spTree>
    <p:extLst>
      <p:ext uri="{BB962C8B-B14F-4D97-AF65-F5344CB8AC3E}">
        <p14:creationId xmlns:p14="http://schemas.microsoft.com/office/powerpoint/2010/main" val="31690574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Tabelas Ilimitadas</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5" name="Imagem 4">
            <a:extLst>
              <a:ext uri="{FF2B5EF4-FFF2-40B4-BE49-F238E27FC236}">
                <a16:creationId xmlns:a16="http://schemas.microsoft.com/office/drawing/2014/main" id="{7A9A9E14-2A70-511B-0547-B42140D350D7}"/>
              </a:ext>
            </a:extLst>
          </p:cNvPr>
          <p:cNvPicPr>
            <a:picLocks noChangeAspect="1"/>
          </p:cNvPicPr>
          <p:nvPr/>
        </p:nvPicPr>
        <p:blipFill>
          <a:blip r:embed="rId6"/>
          <a:stretch>
            <a:fillRect/>
          </a:stretch>
        </p:blipFill>
        <p:spPr>
          <a:xfrm>
            <a:off x="2081472" y="2252434"/>
            <a:ext cx="9155488" cy="4175808"/>
          </a:xfrm>
          <a:prstGeom prst="rect">
            <a:avLst/>
          </a:prstGeom>
        </p:spPr>
      </p:pic>
      <p:sp>
        <p:nvSpPr>
          <p:cNvPr id="7" name="Nuvem 6">
            <a:extLst>
              <a:ext uri="{FF2B5EF4-FFF2-40B4-BE49-F238E27FC236}">
                <a16:creationId xmlns:a16="http://schemas.microsoft.com/office/drawing/2014/main" id="{620A3667-2521-9E02-DA88-EA023E897AF9}"/>
              </a:ext>
            </a:extLst>
          </p:cNvPr>
          <p:cNvSpPr/>
          <p:nvPr/>
        </p:nvSpPr>
        <p:spPr>
          <a:xfrm rot="20553025">
            <a:off x="182909" y="4574482"/>
            <a:ext cx="2845127" cy="1616829"/>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1600" b="1" dirty="0"/>
              <a:t>Dados Processados em </a:t>
            </a:r>
            <a:r>
              <a:rPr lang="pt-BR" sz="1600" b="1" dirty="0" err="1"/>
              <a:t>Microlotes</a:t>
            </a:r>
            <a:r>
              <a:rPr lang="pt-BR" sz="1600" b="1" dirty="0"/>
              <a:t> por Gatilhos (n </a:t>
            </a:r>
            <a:r>
              <a:rPr lang="pt-BR" sz="1600" b="1" dirty="0" err="1"/>
              <a:t>segs</a:t>
            </a:r>
            <a:r>
              <a:rPr lang="pt-BR" sz="1600" b="1" dirty="0"/>
              <a:t>)</a:t>
            </a:r>
          </a:p>
        </p:txBody>
      </p:sp>
      <p:sp>
        <p:nvSpPr>
          <p:cNvPr id="3" name="CaixaDeTexto 2">
            <a:extLst>
              <a:ext uri="{FF2B5EF4-FFF2-40B4-BE49-F238E27FC236}">
                <a16:creationId xmlns:a16="http://schemas.microsoft.com/office/drawing/2014/main" id="{CCE7BD78-DE15-494C-B3FF-92E0FA07DFA6}"/>
              </a:ext>
            </a:extLst>
          </p:cNvPr>
          <p:cNvSpPr txBox="1"/>
          <p:nvPr/>
        </p:nvSpPr>
        <p:spPr>
          <a:xfrm>
            <a:off x="606765" y="6588123"/>
            <a:ext cx="8108020" cy="215444"/>
          </a:xfrm>
          <a:prstGeom prst="rect">
            <a:avLst/>
          </a:prstGeom>
          <a:noFill/>
        </p:spPr>
        <p:txBody>
          <a:bodyPr wrap="square">
            <a:spAutoFit/>
          </a:bodyPr>
          <a:lstStyle/>
          <a:p>
            <a:r>
              <a:rPr lang="pt-BR" sz="800" dirty="0"/>
              <a:t>Fonte: https://medium.com/expedia-group-tech/apache-spark-structured-streaming-first-streaming-example-1-of-6-e8f3219748ef</a:t>
            </a:r>
          </a:p>
        </p:txBody>
      </p:sp>
      <p:sp>
        <p:nvSpPr>
          <p:cNvPr id="8" name="CaixaDeTexto 7">
            <a:extLst>
              <a:ext uri="{FF2B5EF4-FFF2-40B4-BE49-F238E27FC236}">
                <a16:creationId xmlns:a16="http://schemas.microsoft.com/office/drawing/2014/main" id="{A6BFCBCF-3580-0B41-E3B4-6838F28FBE11}"/>
              </a:ext>
            </a:extLst>
          </p:cNvPr>
          <p:cNvSpPr txBox="1"/>
          <p:nvPr/>
        </p:nvSpPr>
        <p:spPr>
          <a:xfrm>
            <a:off x="426927" y="1545403"/>
            <a:ext cx="11703043" cy="707886"/>
          </a:xfrm>
          <a:prstGeom prst="rect">
            <a:avLst/>
          </a:prstGeom>
          <a:noFill/>
        </p:spPr>
        <p:txBody>
          <a:bodyPr wrap="square">
            <a:spAutoFit/>
          </a:bodyPr>
          <a:lstStyle/>
          <a:p>
            <a:r>
              <a:rPr lang="pt-BR" sz="2000" b="1" dirty="0">
                <a:solidFill>
                  <a:srgbClr val="333333"/>
                </a:solidFill>
                <a:effectLst/>
              </a:rPr>
              <a:t>Forma de Representar um Fluxo de Dados como uma Tabela Infinita.</a:t>
            </a:r>
          </a:p>
          <a:p>
            <a:r>
              <a:rPr lang="pt-BR" sz="2000" b="1" dirty="0">
                <a:solidFill>
                  <a:srgbClr val="333333"/>
                </a:solidFill>
                <a:effectLst/>
              </a:rPr>
              <a:t>Registros são Adicionados ao Final da Tabela como Novas Linhas.</a:t>
            </a:r>
            <a:endParaRPr lang="pt-BR" sz="2000" b="1" dirty="0"/>
          </a:p>
        </p:txBody>
      </p:sp>
    </p:spTree>
    <p:extLst>
      <p:ext uri="{BB962C8B-B14F-4D97-AF65-F5344CB8AC3E}">
        <p14:creationId xmlns:p14="http://schemas.microsoft.com/office/powerpoint/2010/main" val="38089580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Fontes de Entrada</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3" name="CaixaDeTexto 2">
            <a:extLst>
              <a:ext uri="{FF2B5EF4-FFF2-40B4-BE49-F238E27FC236}">
                <a16:creationId xmlns:a16="http://schemas.microsoft.com/office/drawing/2014/main" id="{81CB36F1-B350-5E09-38D2-C80F359D044A}"/>
              </a:ext>
            </a:extLst>
          </p:cNvPr>
          <p:cNvSpPr txBox="1"/>
          <p:nvPr/>
        </p:nvSpPr>
        <p:spPr>
          <a:xfrm>
            <a:off x="416560" y="1555563"/>
            <a:ext cx="11795759" cy="4832092"/>
          </a:xfrm>
          <a:prstGeom prst="rect">
            <a:avLst/>
          </a:prstGeom>
          <a:noFill/>
        </p:spPr>
        <p:txBody>
          <a:bodyPr wrap="square">
            <a:spAutoFit/>
          </a:bodyPr>
          <a:lstStyle/>
          <a:p>
            <a:r>
              <a:rPr lang="pt-BR" sz="3000" b="1" dirty="0">
                <a:solidFill>
                  <a:srgbClr val="FF0000"/>
                </a:solidFill>
              </a:rPr>
              <a:t>Rate (teste)</a:t>
            </a:r>
          </a:p>
          <a:p>
            <a:r>
              <a:rPr lang="pt-BR" sz="2600" dirty="0"/>
              <a:t>Gera Dados Automaticamente, Incluindo Carimbo de Data/Hora</a:t>
            </a:r>
          </a:p>
          <a:p>
            <a:endParaRPr lang="pt-BR" sz="800" b="1" dirty="0">
              <a:solidFill>
                <a:srgbClr val="FF0000"/>
              </a:solidFill>
            </a:endParaRPr>
          </a:p>
          <a:p>
            <a:r>
              <a:rPr lang="pt-BR" sz="3000" b="1" dirty="0">
                <a:solidFill>
                  <a:srgbClr val="FF0000"/>
                </a:solidFill>
              </a:rPr>
              <a:t>Socket (teste)</a:t>
            </a:r>
          </a:p>
          <a:p>
            <a:r>
              <a:rPr lang="pt-BR" sz="2600" dirty="0"/>
              <a:t>Escuta o Socket Especificado e Ingere os Dados Localizados no Mesmo</a:t>
            </a:r>
          </a:p>
          <a:p>
            <a:endParaRPr lang="pt-BR" sz="800" dirty="0"/>
          </a:p>
          <a:p>
            <a:r>
              <a:rPr lang="pt-BR" sz="3000" b="1" dirty="0">
                <a:solidFill>
                  <a:srgbClr val="FF0000"/>
                </a:solidFill>
              </a:rPr>
              <a:t>Arquivo</a:t>
            </a:r>
          </a:p>
          <a:p>
            <a:r>
              <a:rPr lang="pt-BR" sz="2600" dirty="0"/>
              <a:t>Escuta uma pasta específica como dados de streaming</a:t>
            </a:r>
          </a:p>
          <a:p>
            <a:r>
              <a:rPr lang="pt-BR" sz="2600" dirty="0"/>
              <a:t>Suporta formatos de arquivo como CSV, JSON, ORC e Parquet</a:t>
            </a:r>
          </a:p>
          <a:p>
            <a:endParaRPr lang="pt-BR" sz="800" b="1" dirty="0">
              <a:solidFill>
                <a:srgbClr val="FF0000"/>
              </a:solidFill>
            </a:endParaRPr>
          </a:p>
          <a:p>
            <a:r>
              <a:rPr lang="pt-BR" sz="3000" b="1" dirty="0">
                <a:solidFill>
                  <a:srgbClr val="FF0000"/>
                </a:solidFill>
              </a:rPr>
              <a:t>Kafka, </a:t>
            </a:r>
            <a:r>
              <a:rPr lang="pt-BR" sz="3000" b="1" dirty="0" err="1">
                <a:solidFill>
                  <a:srgbClr val="FF0000"/>
                </a:solidFill>
              </a:rPr>
              <a:t>Flume</a:t>
            </a:r>
            <a:r>
              <a:rPr lang="pt-BR" sz="3000" b="1" dirty="0">
                <a:solidFill>
                  <a:srgbClr val="FF0000"/>
                </a:solidFill>
              </a:rPr>
              <a:t>, </a:t>
            </a:r>
            <a:r>
              <a:rPr lang="pt-BR" sz="3000" b="1" dirty="0" err="1">
                <a:solidFill>
                  <a:srgbClr val="FF0000"/>
                </a:solidFill>
              </a:rPr>
              <a:t>Kinesis</a:t>
            </a:r>
            <a:r>
              <a:rPr lang="pt-BR" sz="3000" b="1" dirty="0">
                <a:solidFill>
                  <a:srgbClr val="FF0000"/>
                </a:solidFill>
              </a:rPr>
              <a:t>, ...</a:t>
            </a:r>
          </a:p>
          <a:p>
            <a:r>
              <a:rPr lang="pt-BR" sz="2600" dirty="0"/>
              <a:t>Ler Dados de Plataformas de Processamento de Streaming</a:t>
            </a:r>
          </a:p>
          <a:p>
            <a:endParaRPr lang="pt-BR" sz="2600" dirty="0"/>
          </a:p>
        </p:txBody>
      </p:sp>
    </p:spTree>
    <p:extLst>
      <p:ext uri="{BB962C8B-B14F-4D97-AF65-F5344CB8AC3E}">
        <p14:creationId xmlns:p14="http://schemas.microsoft.com/office/powerpoint/2010/main" val="42872532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29552"/>
            <a:ext cx="10657632" cy="646331"/>
          </a:xfrm>
          <a:prstGeom prst="rect">
            <a:avLst/>
          </a:prstGeom>
          <a:noFill/>
        </p:spPr>
        <p:txBody>
          <a:bodyPr wrap="square">
            <a:spAutoFit/>
          </a:bodyPr>
          <a:lstStyle/>
          <a:p>
            <a:r>
              <a:rPr lang="pt-BR" sz="3600" b="1" u="sng" dirty="0"/>
              <a:t>SPARK STREAMING: Coletores de Saída</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3" name="CaixaDeTexto 2">
            <a:extLst>
              <a:ext uri="{FF2B5EF4-FFF2-40B4-BE49-F238E27FC236}">
                <a16:creationId xmlns:a16="http://schemas.microsoft.com/office/drawing/2014/main" id="{81CB36F1-B350-5E09-38D2-C80F359D044A}"/>
              </a:ext>
            </a:extLst>
          </p:cNvPr>
          <p:cNvSpPr txBox="1"/>
          <p:nvPr/>
        </p:nvSpPr>
        <p:spPr>
          <a:xfrm>
            <a:off x="396240" y="1443803"/>
            <a:ext cx="11795759" cy="5647700"/>
          </a:xfrm>
          <a:prstGeom prst="rect">
            <a:avLst/>
          </a:prstGeom>
          <a:noFill/>
        </p:spPr>
        <p:txBody>
          <a:bodyPr wrap="square">
            <a:spAutoFit/>
          </a:bodyPr>
          <a:lstStyle/>
          <a:p>
            <a:r>
              <a:rPr lang="pt-BR" sz="2400" b="1" dirty="0">
                <a:solidFill>
                  <a:srgbClr val="FF0000"/>
                </a:solidFill>
              </a:rPr>
              <a:t>Console </a:t>
            </a:r>
            <a:r>
              <a:rPr lang="pt-BR" sz="2400" b="1" dirty="0" err="1">
                <a:solidFill>
                  <a:srgbClr val="FF0000"/>
                </a:solidFill>
              </a:rPr>
              <a:t>Sink</a:t>
            </a:r>
            <a:endParaRPr lang="pt-BR" sz="2400" b="1" dirty="0">
              <a:solidFill>
                <a:srgbClr val="FF0000"/>
              </a:solidFill>
            </a:endParaRPr>
          </a:p>
          <a:p>
            <a:r>
              <a:rPr lang="pt-BR" sz="2400" dirty="0"/>
              <a:t>Exibe Resultado em Console. Indicado para Desenvolvimento e Depuração de Aplicativos.</a:t>
            </a:r>
          </a:p>
          <a:p>
            <a:endParaRPr lang="pt-BR" sz="800" b="1" dirty="0">
              <a:solidFill>
                <a:srgbClr val="FF0000"/>
              </a:solidFill>
            </a:endParaRPr>
          </a:p>
          <a:p>
            <a:r>
              <a:rPr lang="pt-BR" sz="2400" b="1" dirty="0">
                <a:solidFill>
                  <a:srgbClr val="FF0000"/>
                </a:solidFill>
              </a:rPr>
              <a:t>File </a:t>
            </a:r>
            <a:r>
              <a:rPr lang="pt-BR" sz="2400" b="1" dirty="0" err="1">
                <a:solidFill>
                  <a:srgbClr val="FF0000"/>
                </a:solidFill>
              </a:rPr>
              <a:t>Sink</a:t>
            </a:r>
            <a:endParaRPr lang="pt-BR" sz="2400" b="1" dirty="0">
              <a:solidFill>
                <a:srgbClr val="FF0000"/>
              </a:solidFill>
            </a:endParaRPr>
          </a:p>
          <a:p>
            <a:r>
              <a:rPr lang="pt-BR" sz="2400" dirty="0"/>
              <a:t>Armazena Conteúdo de </a:t>
            </a:r>
            <a:r>
              <a:rPr lang="pt-BR" sz="2400" dirty="0" err="1"/>
              <a:t>DataFrame</a:t>
            </a:r>
            <a:r>
              <a:rPr lang="pt-BR" sz="2400" dirty="0"/>
              <a:t> em um Arquivo Dentro de uma Pasta</a:t>
            </a:r>
          </a:p>
          <a:p>
            <a:r>
              <a:rPr lang="pt-BR" sz="2400" dirty="0"/>
              <a:t>Formatos de Arquivo Suportados são CSV, JSON, ORC e Parquet</a:t>
            </a:r>
          </a:p>
          <a:p>
            <a:endParaRPr lang="pt-BR" sz="800" dirty="0"/>
          </a:p>
          <a:p>
            <a:r>
              <a:rPr lang="pt-BR" sz="2400" b="1" dirty="0" err="1">
                <a:solidFill>
                  <a:srgbClr val="FF0000"/>
                </a:solidFill>
              </a:rPr>
              <a:t>Memory</a:t>
            </a:r>
            <a:r>
              <a:rPr lang="pt-BR" sz="2400" b="1" dirty="0">
                <a:solidFill>
                  <a:srgbClr val="FF0000"/>
                </a:solidFill>
              </a:rPr>
              <a:t> </a:t>
            </a:r>
            <a:r>
              <a:rPr lang="pt-BR" sz="2400" b="1" dirty="0" err="1">
                <a:solidFill>
                  <a:srgbClr val="FF0000"/>
                </a:solidFill>
              </a:rPr>
              <a:t>Sink</a:t>
            </a:r>
            <a:endParaRPr lang="pt-BR" sz="2400" b="1" dirty="0">
              <a:solidFill>
                <a:srgbClr val="FF0000"/>
              </a:solidFill>
            </a:endParaRPr>
          </a:p>
          <a:p>
            <a:r>
              <a:rPr lang="pt-BR" sz="2400" dirty="0"/>
              <a:t>Armazena Resultado em uma Tabela na Memória. Indicado para Desenvolvimento.</a:t>
            </a:r>
          </a:p>
          <a:p>
            <a:endParaRPr lang="pt-BR" sz="900" dirty="0"/>
          </a:p>
          <a:p>
            <a:r>
              <a:rPr lang="pt-BR" sz="2400" b="1" dirty="0">
                <a:solidFill>
                  <a:srgbClr val="FF0000"/>
                </a:solidFill>
              </a:rPr>
              <a:t>Kafka </a:t>
            </a:r>
            <a:r>
              <a:rPr lang="pt-BR" sz="2400" b="1" dirty="0" err="1">
                <a:solidFill>
                  <a:srgbClr val="FF0000"/>
                </a:solidFill>
              </a:rPr>
              <a:t>Sink</a:t>
            </a:r>
            <a:endParaRPr lang="pt-BR" sz="2400" b="1" dirty="0">
              <a:solidFill>
                <a:srgbClr val="FF0000"/>
              </a:solidFill>
            </a:endParaRPr>
          </a:p>
          <a:p>
            <a:r>
              <a:rPr lang="pt-BR" sz="2400" dirty="0"/>
              <a:t>Publica Resultado em um Tópico Kafka.</a:t>
            </a:r>
          </a:p>
          <a:p>
            <a:endParaRPr lang="pt-BR" sz="800" b="1" dirty="0">
              <a:solidFill>
                <a:srgbClr val="FF0000"/>
              </a:solidFill>
            </a:endParaRPr>
          </a:p>
          <a:p>
            <a:r>
              <a:rPr lang="pt-BR" sz="2400" b="1" dirty="0" err="1">
                <a:solidFill>
                  <a:srgbClr val="FF0000"/>
                </a:solidFill>
              </a:rPr>
              <a:t>Foreach</a:t>
            </a:r>
            <a:r>
              <a:rPr lang="pt-BR" sz="2400" b="1" dirty="0">
                <a:solidFill>
                  <a:srgbClr val="FF0000"/>
                </a:solidFill>
              </a:rPr>
              <a:t> </a:t>
            </a:r>
            <a:r>
              <a:rPr lang="pt-BR" sz="2400" b="1" dirty="0" err="1">
                <a:solidFill>
                  <a:srgbClr val="FF0000"/>
                </a:solidFill>
              </a:rPr>
              <a:t>Sink</a:t>
            </a:r>
            <a:endParaRPr lang="pt-BR" sz="2400" b="1" dirty="0">
              <a:solidFill>
                <a:srgbClr val="FF0000"/>
              </a:solidFill>
            </a:endParaRPr>
          </a:p>
          <a:p>
            <a:r>
              <a:rPr lang="pt-BR" sz="2400" dirty="0"/>
              <a:t>Usado em Processamento Contínuo, Atua Sobre um Único Registro de um </a:t>
            </a:r>
            <a:r>
              <a:rPr lang="pt-BR" sz="2400" dirty="0" err="1"/>
              <a:t>Dataframe</a:t>
            </a:r>
            <a:r>
              <a:rPr lang="pt-BR" sz="2400" dirty="0"/>
              <a:t>.</a:t>
            </a:r>
          </a:p>
          <a:p>
            <a:endParaRPr lang="pt-BR" sz="800" b="1" dirty="0">
              <a:solidFill>
                <a:srgbClr val="FF0000"/>
              </a:solidFill>
            </a:endParaRPr>
          </a:p>
          <a:p>
            <a:r>
              <a:rPr lang="pt-BR" sz="2400" b="1" dirty="0" err="1">
                <a:solidFill>
                  <a:srgbClr val="FF0000"/>
                </a:solidFill>
              </a:rPr>
              <a:t>ForeachBatch</a:t>
            </a:r>
            <a:r>
              <a:rPr lang="pt-BR" sz="2400" b="1" dirty="0">
                <a:solidFill>
                  <a:srgbClr val="FF0000"/>
                </a:solidFill>
              </a:rPr>
              <a:t> </a:t>
            </a:r>
            <a:r>
              <a:rPr lang="pt-BR" sz="2400" b="1" dirty="0" err="1">
                <a:solidFill>
                  <a:srgbClr val="FF0000"/>
                </a:solidFill>
              </a:rPr>
              <a:t>Sink</a:t>
            </a:r>
            <a:endParaRPr lang="pt-BR" sz="2400" b="1" dirty="0">
              <a:solidFill>
                <a:srgbClr val="FF0000"/>
              </a:solidFill>
            </a:endParaRPr>
          </a:p>
          <a:p>
            <a:r>
              <a:rPr lang="pt-BR" sz="2400" dirty="0"/>
              <a:t>Não Funciona de Modo Contínuo pois Depende da Execução de </a:t>
            </a:r>
            <a:r>
              <a:rPr lang="pt-BR" sz="2400" dirty="0" err="1"/>
              <a:t>Microlotes</a:t>
            </a:r>
            <a:r>
              <a:rPr lang="pt-BR" sz="2400" dirty="0"/>
              <a:t>.</a:t>
            </a:r>
          </a:p>
        </p:txBody>
      </p:sp>
    </p:spTree>
    <p:extLst>
      <p:ext uri="{BB962C8B-B14F-4D97-AF65-F5344CB8AC3E}">
        <p14:creationId xmlns:p14="http://schemas.microsoft.com/office/powerpoint/2010/main" val="37189063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File </a:t>
            </a:r>
            <a:r>
              <a:rPr lang="pt-BR" sz="3600" b="1" u="sng" dirty="0" err="1"/>
              <a:t>Sink</a:t>
            </a:r>
            <a:endParaRPr lang="pt-BR" sz="3600" b="1" u="sng" dirty="0"/>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F39D67FD-1730-FE12-F858-45F25A714185}"/>
              </a:ext>
            </a:extLst>
          </p:cNvPr>
          <p:cNvPicPr>
            <a:picLocks noChangeAspect="1"/>
          </p:cNvPicPr>
          <p:nvPr/>
        </p:nvPicPr>
        <p:blipFill>
          <a:blip r:embed="rId6"/>
          <a:stretch>
            <a:fillRect/>
          </a:stretch>
        </p:blipFill>
        <p:spPr>
          <a:xfrm>
            <a:off x="518794" y="1606362"/>
            <a:ext cx="11327445" cy="4463183"/>
          </a:xfrm>
          <a:prstGeom prst="rect">
            <a:avLst/>
          </a:prstGeom>
        </p:spPr>
      </p:pic>
      <p:sp>
        <p:nvSpPr>
          <p:cNvPr id="7" name="Retângulo: Cantos Arredondados 6">
            <a:extLst>
              <a:ext uri="{FF2B5EF4-FFF2-40B4-BE49-F238E27FC236}">
                <a16:creationId xmlns:a16="http://schemas.microsoft.com/office/drawing/2014/main" id="{3E48A260-8FD0-9B2A-2511-19B2A0EB7034}"/>
              </a:ext>
            </a:extLst>
          </p:cNvPr>
          <p:cNvSpPr/>
          <p:nvPr/>
        </p:nvSpPr>
        <p:spPr>
          <a:xfrm>
            <a:off x="1432560" y="3127104"/>
            <a:ext cx="10058400" cy="533400"/>
          </a:xfrm>
          <a:prstGeom prst="roundRect">
            <a:avLst/>
          </a:prstGeom>
          <a:solidFill>
            <a:schemeClr val="lt1">
              <a:alpha val="0"/>
            </a:schemeClr>
          </a:solidFill>
          <a:ln w="508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ln>
                <a:solidFill>
                  <a:srgbClr val="FF0000"/>
                </a:solidFill>
              </a:ln>
              <a:noFill/>
            </a:endParaRPr>
          </a:p>
        </p:txBody>
      </p:sp>
    </p:spTree>
    <p:extLst>
      <p:ext uri="{BB962C8B-B14F-4D97-AF65-F5344CB8AC3E}">
        <p14:creationId xmlns:p14="http://schemas.microsoft.com/office/powerpoint/2010/main" val="26315480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File </a:t>
            </a:r>
            <a:r>
              <a:rPr lang="pt-BR" sz="3600" b="1" u="sng" dirty="0" err="1"/>
              <a:t>Sink</a:t>
            </a:r>
            <a:endParaRPr lang="pt-BR" sz="3600" b="1" u="sng" dirty="0"/>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5" name="Imagem 4">
            <a:extLst>
              <a:ext uri="{FF2B5EF4-FFF2-40B4-BE49-F238E27FC236}">
                <a16:creationId xmlns:a16="http://schemas.microsoft.com/office/drawing/2014/main" id="{E74C47B1-1034-D608-24CD-04AC7C9F86E1}"/>
              </a:ext>
            </a:extLst>
          </p:cNvPr>
          <p:cNvPicPr>
            <a:picLocks noChangeAspect="1"/>
          </p:cNvPicPr>
          <p:nvPr/>
        </p:nvPicPr>
        <p:blipFill>
          <a:blip r:embed="rId6"/>
          <a:stretch>
            <a:fillRect/>
          </a:stretch>
        </p:blipFill>
        <p:spPr>
          <a:xfrm>
            <a:off x="467568" y="1570491"/>
            <a:ext cx="11145312" cy="4705541"/>
          </a:xfrm>
          <a:prstGeom prst="rect">
            <a:avLst/>
          </a:prstGeom>
        </p:spPr>
      </p:pic>
    </p:spTree>
    <p:extLst>
      <p:ext uri="{BB962C8B-B14F-4D97-AF65-F5344CB8AC3E}">
        <p14:creationId xmlns:p14="http://schemas.microsoft.com/office/powerpoint/2010/main" val="9279287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File </a:t>
            </a:r>
            <a:r>
              <a:rPr lang="pt-BR" sz="3600" b="1" u="sng" dirty="0" err="1"/>
              <a:t>Sink</a:t>
            </a:r>
            <a:endParaRPr lang="pt-BR" sz="3600" b="1" u="sng" dirty="0"/>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24A35A92-AB15-F6B3-89A6-44862C2BBFFD}"/>
              </a:ext>
            </a:extLst>
          </p:cNvPr>
          <p:cNvPicPr>
            <a:picLocks noChangeAspect="1"/>
          </p:cNvPicPr>
          <p:nvPr/>
        </p:nvPicPr>
        <p:blipFill>
          <a:blip r:embed="rId6"/>
          <a:stretch>
            <a:fillRect/>
          </a:stretch>
        </p:blipFill>
        <p:spPr>
          <a:xfrm>
            <a:off x="525462" y="1508037"/>
            <a:ext cx="11128058" cy="4679403"/>
          </a:xfrm>
          <a:prstGeom prst="rect">
            <a:avLst/>
          </a:prstGeom>
        </p:spPr>
      </p:pic>
    </p:spTree>
    <p:extLst>
      <p:ext uri="{BB962C8B-B14F-4D97-AF65-F5344CB8AC3E}">
        <p14:creationId xmlns:p14="http://schemas.microsoft.com/office/powerpoint/2010/main" val="14080077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1368832" cy="646331"/>
          </a:xfrm>
          <a:prstGeom prst="rect">
            <a:avLst/>
          </a:prstGeom>
          <a:noFill/>
        </p:spPr>
        <p:txBody>
          <a:bodyPr wrap="square">
            <a:spAutoFit/>
          </a:bodyPr>
          <a:lstStyle/>
          <a:p>
            <a:r>
              <a:rPr lang="pt-BR" sz="3600" b="1" u="sng" dirty="0"/>
              <a:t>SPARK STREAMING: Pontos de Verificação (Checkpoints)</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3" name="CaixaDeTexto 2">
            <a:extLst>
              <a:ext uri="{FF2B5EF4-FFF2-40B4-BE49-F238E27FC236}">
                <a16:creationId xmlns:a16="http://schemas.microsoft.com/office/drawing/2014/main" id="{81CB36F1-B350-5E09-38D2-C80F359D044A}"/>
              </a:ext>
            </a:extLst>
          </p:cNvPr>
          <p:cNvSpPr txBox="1"/>
          <p:nvPr/>
        </p:nvSpPr>
        <p:spPr>
          <a:xfrm>
            <a:off x="437088" y="1606363"/>
            <a:ext cx="11795759" cy="892552"/>
          </a:xfrm>
          <a:prstGeom prst="rect">
            <a:avLst/>
          </a:prstGeom>
          <a:noFill/>
        </p:spPr>
        <p:txBody>
          <a:bodyPr wrap="square">
            <a:spAutoFit/>
          </a:bodyPr>
          <a:lstStyle/>
          <a:p>
            <a:r>
              <a:rPr lang="pt-BR" sz="2600" dirty="0"/>
              <a:t>Mantém Estados Intermediários para se Recuperar de Falhas</a:t>
            </a:r>
          </a:p>
          <a:p>
            <a:r>
              <a:rPr lang="pt-BR" sz="2600" dirty="0"/>
              <a:t>Possibilita Aplicativos Spark mais Resilientes e Tolerante a Falhas</a:t>
            </a:r>
            <a:endParaRPr lang="pt-BR" sz="800" b="1" dirty="0">
              <a:solidFill>
                <a:srgbClr val="FF0000"/>
              </a:solidFill>
            </a:endParaRPr>
          </a:p>
        </p:txBody>
      </p:sp>
      <p:pic>
        <p:nvPicPr>
          <p:cNvPr id="8" name="Imagem 7">
            <a:extLst>
              <a:ext uri="{FF2B5EF4-FFF2-40B4-BE49-F238E27FC236}">
                <a16:creationId xmlns:a16="http://schemas.microsoft.com/office/drawing/2014/main" id="{8A24EDFC-894F-43AB-F041-B02892CFB4FB}"/>
              </a:ext>
            </a:extLst>
          </p:cNvPr>
          <p:cNvPicPr>
            <a:picLocks noChangeAspect="1"/>
          </p:cNvPicPr>
          <p:nvPr/>
        </p:nvPicPr>
        <p:blipFill>
          <a:blip r:embed="rId6"/>
          <a:stretch>
            <a:fillRect/>
          </a:stretch>
        </p:blipFill>
        <p:spPr>
          <a:xfrm>
            <a:off x="511492" y="2719575"/>
            <a:ext cx="9668828" cy="3853283"/>
          </a:xfrm>
          <a:prstGeom prst="rect">
            <a:avLst/>
          </a:prstGeom>
        </p:spPr>
      </p:pic>
      <p:sp>
        <p:nvSpPr>
          <p:cNvPr id="5" name="Retângulo: Cantos Arredondados 4">
            <a:extLst>
              <a:ext uri="{FF2B5EF4-FFF2-40B4-BE49-F238E27FC236}">
                <a16:creationId xmlns:a16="http://schemas.microsoft.com/office/drawing/2014/main" id="{A5BF828D-8866-2E10-F48F-D8D6EE5E1CE9}"/>
              </a:ext>
            </a:extLst>
          </p:cNvPr>
          <p:cNvSpPr/>
          <p:nvPr/>
        </p:nvSpPr>
        <p:spPr>
          <a:xfrm>
            <a:off x="1383088" y="4399836"/>
            <a:ext cx="7923472" cy="533400"/>
          </a:xfrm>
          <a:prstGeom prst="roundRect">
            <a:avLst/>
          </a:prstGeom>
          <a:solidFill>
            <a:schemeClr val="lt1">
              <a:alpha val="0"/>
            </a:schemeClr>
          </a:solidFill>
          <a:ln w="508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ln>
                <a:solidFill>
                  <a:srgbClr val="FF0000"/>
                </a:solidFill>
              </a:ln>
              <a:noFill/>
            </a:endParaRPr>
          </a:p>
        </p:txBody>
      </p:sp>
    </p:spTree>
    <p:extLst>
      <p:ext uri="{BB962C8B-B14F-4D97-AF65-F5344CB8AC3E}">
        <p14:creationId xmlns:p14="http://schemas.microsoft.com/office/powerpoint/2010/main" val="10962703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1368832" cy="646331"/>
          </a:xfrm>
          <a:prstGeom prst="rect">
            <a:avLst/>
          </a:prstGeom>
          <a:noFill/>
        </p:spPr>
        <p:txBody>
          <a:bodyPr wrap="square">
            <a:spAutoFit/>
          </a:bodyPr>
          <a:lstStyle/>
          <a:p>
            <a:r>
              <a:rPr lang="pt-BR" sz="3600" b="1" u="sng" dirty="0"/>
              <a:t>SPARK STREAMING: Pontos de Verificação (Checkpoints)</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8" name="Imagem 7">
            <a:extLst>
              <a:ext uri="{FF2B5EF4-FFF2-40B4-BE49-F238E27FC236}">
                <a16:creationId xmlns:a16="http://schemas.microsoft.com/office/drawing/2014/main" id="{B48DF47D-83F3-5D71-8A69-D9BA7E4450C1}"/>
              </a:ext>
            </a:extLst>
          </p:cNvPr>
          <p:cNvPicPr>
            <a:picLocks noChangeAspect="1"/>
          </p:cNvPicPr>
          <p:nvPr/>
        </p:nvPicPr>
        <p:blipFill>
          <a:blip r:embed="rId6"/>
          <a:stretch>
            <a:fillRect/>
          </a:stretch>
        </p:blipFill>
        <p:spPr>
          <a:xfrm>
            <a:off x="515302" y="1549400"/>
            <a:ext cx="11249770" cy="4726632"/>
          </a:xfrm>
          <a:prstGeom prst="rect">
            <a:avLst/>
          </a:prstGeom>
        </p:spPr>
      </p:pic>
    </p:spTree>
    <p:extLst>
      <p:ext uri="{BB962C8B-B14F-4D97-AF65-F5344CB8AC3E}">
        <p14:creationId xmlns:p14="http://schemas.microsoft.com/office/powerpoint/2010/main" val="4453922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1368832" cy="646331"/>
          </a:xfrm>
          <a:prstGeom prst="rect">
            <a:avLst/>
          </a:prstGeom>
          <a:noFill/>
        </p:spPr>
        <p:txBody>
          <a:bodyPr wrap="square">
            <a:spAutoFit/>
          </a:bodyPr>
          <a:lstStyle/>
          <a:p>
            <a:r>
              <a:rPr lang="pt-BR" sz="3600" b="1" u="sng" dirty="0"/>
              <a:t>SPARK STREAMING: Pontos de Verificação (Checkpoints)</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F840A356-1B80-3485-E9A4-D544C45B4AC6}"/>
              </a:ext>
            </a:extLst>
          </p:cNvPr>
          <p:cNvPicPr>
            <a:picLocks noChangeAspect="1"/>
          </p:cNvPicPr>
          <p:nvPr/>
        </p:nvPicPr>
        <p:blipFill>
          <a:blip r:embed="rId6"/>
          <a:stretch>
            <a:fillRect/>
          </a:stretch>
        </p:blipFill>
        <p:spPr>
          <a:xfrm>
            <a:off x="501014" y="1554075"/>
            <a:ext cx="11081385" cy="4816245"/>
          </a:xfrm>
          <a:prstGeom prst="rect">
            <a:avLst/>
          </a:prstGeom>
        </p:spPr>
      </p:pic>
    </p:spTree>
    <p:extLst>
      <p:ext uri="{BB962C8B-B14F-4D97-AF65-F5344CB8AC3E}">
        <p14:creationId xmlns:p14="http://schemas.microsoft.com/office/powerpoint/2010/main" val="4043586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3" name="Imagem 2">
            <a:extLst>
              <a:ext uri="{FF2B5EF4-FFF2-40B4-BE49-F238E27FC236}">
                <a16:creationId xmlns:a16="http://schemas.microsoft.com/office/drawing/2014/main" id="{FCBCB1BF-89C0-5517-D8CC-F1E28EA19B09}"/>
              </a:ext>
            </a:extLst>
          </p:cNvPr>
          <p:cNvPicPr>
            <a:picLocks noChangeAspect="1"/>
          </p:cNvPicPr>
          <p:nvPr/>
        </p:nvPicPr>
        <p:blipFill>
          <a:blip r:embed="rId5"/>
          <a:stretch>
            <a:fillRect/>
          </a:stretch>
        </p:blipFill>
        <p:spPr>
          <a:xfrm>
            <a:off x="109479" y="927689"/>
            <a:ext cx="7439401" cy="5645165"/>
          </a:xfrm>
          <a:prstGeom prst="rect">
            <a:avLst/>
          </a:prstGeom>
        </p:spPr>
      </p:pic>
      <p:pic>
        <p:nvPicPr>
          <p:cNvPr id="4" name="Imagem 3">
            <a:extLst>
              <a:ext uri="{FF2B5EF4-FFF2-40B4-BE49-F238E27FC236}">
                <a16:creationId xmlns:a16="http://schemas.microsoft.com/office/drawing/2014/main" id="{088FA2EC-33EC-3E01-27E7-F800FB5BF6B6}"/>
              </a:ext>
            </a:extLst>
          </p:cNvPr>
          <p:cNvPicPr>
            <a:picLocks noChangeAspect="1"/>
          </p:cNvPicPr>
          <p:nvPr/>
        </p:nvPicPr>
        <p:blipFill>
          <a:blip r:embed="rId6"/>
          <a:stretch>
            <a:fillRect/>
          </a:stretch>
        </p:blipFill>
        <p:spPr>
          <a:xfrm>
            <a:off x="10890192" y="6109204"/>
            <a:ext cx="1239779" cy="638077"/>
          </a:xfrm>
          <a:prstGeom prst="rect">
            <a:avLst/>
          </a:prstGeom>
        </p:spPr>
      </p:pic>
      <p:sp>
        <p:nvSpPr>
          <p:cNvPr id="8" name="CaixaDeTexto 7">
            <a:extLst>
              <a:ext uri="{FF2B5EF4-FFF2-40B4-BE49-F238E27FC236}">
                <a16:creationId xmlns:a16="http://schemas.microsoft.com/office/drawing/2014/main" id="{F3DCCD9D-6A6E-EFDC-7EB5-6723FC74EB6B}"/>
              </a:ext>
            </a:extLst>
          </p:cNvPr>
          <p:cNvSpPr txBox="1"/>
          <p:nvPr/>
        </p:nvSpPr>
        <p:spPr>
          <a:xfrm>
            <a:off x="83043" y="6631735"/>
            <a:ext cx="6097554" cy="215444"/>
          </a:xfrm>
          <a:prstGeom prst="rect">
            <a:avLst/>
          </a:prstGeom>
          <a:noFill/>
        </p:spPr>
        <p:txBody>
          <a:bodyPr wrap="square">
            <a:spAutoFit/>
          </a:bodyPr>
          <a:lstStyle/>
          <a:p>
            <a:r>
              <a:rPr lang="pt-BR" sz="800" dirty="0"/>
              <a:t>Fonte: https://blog.dsacademy.com.br/o-que-e-streaming-de_dados/</a:t>
            </a:r>
          </a:p>
        </p:txBody>
      </p:sp>
      <p:sp>
        <p:nvSpPr>
          <p:cNvPr id="10" name="CaixaDeTexto 9">
            <a:extLst>
              <a:ext uri="{FF2B5EF4-FFF2-40B4-BE49-F238E27FC236}">
                <a16:creationId xmlns:a16="http://schemas.microsoft.com/office/drawing/2014/main" id="{5C376E54-E0AD-89FB-EF29-AAF356A117A4}"/>
              </a:ext>
            </a:extLst>
          </p:cNvPr>
          <p:cNvSpPr txBox="1"/>
          <p:nvPr/>
        </p:nvSpPr>
        <p:spPr>
          <a:xfrm>
            <a:off x="7548880" y="1018442"/>
            <a:ext cx="4643120" cy="4693593"/>
          </a:xfrm>
          <a:prstGeom prst="rect">
            <a:avLst/>
          </a:prstGeom>
          <a:noFill/>
        </p:spPr>
        <p:txBody>
          <a:bodyPr wrap="square">
            <a:spAutoFit/>
          </a:bodyPr>
          <a:lstStyle/>
          <a:p>
            <a:pPr algn="l"/>
            <a:r>
              <a:rPr lang="pt-BR" sz="2400" b="1" dirty="0">
                <a:solidFill>
                  <a:srgbClr val="FF0000"/>
                </a:solidFill>
              </a:rPr>
              <a:t>Streaming</a:t>
            </a:r>
          </a:p>
          <a:p>
            <a:pPr algn="l">
              <a:spcAft>
                <a:spcPts val="600"/>
              </a:spcAft>
            </a:pPr>
            <a:r>
              <a:rPr lang="pt-BR" sz="2000" dirty="0">
                <a:solidFill>
                  <a:srgbClr val="000000"/>
                </a:solidFill>
              </a:rPr>
              <a:t>Envio de Áudio e Vídeo pela Internet, sem Necessidade de Baixar os Arquivos antes de Reproduzi-los.</a:t>
            </a:r>
          </a:p>
          <a:p>
            <a:pPr algn="l">
              <a:spcAft>
                <a:spcPts val="600"/>
              </a:spcAft>
            </a:pPr>
            <a:endParaRPr lang="pt-BR" sz="1100" dirty="0">
              <a:solidFill>
                <a:srgbClr val="000000"/>
              </a:solidFill>
            </a:endParaRPr>
          </a:p>
          <a:p>
            <a:pPr algn="l"/>
            <a:r>
              <a:rPr lang="pt-BR" sz="2400" b="1" dirty="0">
                <a:solidFill>
                  <a:srgbClr val="FF0000"/>
                </a:solidFill>
              </a:rPr>
              <a:t>Streaming de Dados</a:t>
            </a:r>
          </a:p>
          <a:p>
            <a:pPr algn="l">
              <a:spcAft>
                <a:spcPts val="600"/>
              </a:spcAft>
            </a:pPr>
            <a:r>
              <a:rPr lang="pt-BR" sz="2000" dirty="0">
                <a:solidFill>
                  <a:srgbClr val="000000"/>
                </a:solidFill>
              </a:rPr>
              <a:t>Envio de Dados em Tempo Real, Usando Redes de Computadores, Principalmente a Internet. Dados de Vários Tipos, como Transações Financeiras, Dados de Sensores e Mídias Sociais.</a:t>
            </a:r>
          </a:p>
          <a:p>
            <a:pPr algn="l">
              <a:spcAft>
                <a:spcPts val="600"/>
              </a:spcAft>
            </a:pPr>
            <a:endParaRPr lang="pt-BR" sz="1100" dirty="0">
              <a:solidFill>
                <a:srgbClr val="000000"/>
              </a:solidFill>
            </a:endParaRPr>
          </a:p>
          <a:p>
            <a:pPr algn="l"/>
            <a:r>
              <a:rPr lang="pt-BR" sz="2400" b="1" dirty="0">
                <a:solidFill>
                  <a:srgbClr val="FF0000"/>
                </a:solidFill>
              </a:rPr>
              <a:t>Principal Diferença</a:t>
            </a:r>
          </a:p>
          <a:p>
            <a:pPr algn="l">
              <a:spcAft>
                <a:spcPts val="600"/>
              </a:spcAft>
            </a:pPr>
            <a:r>
              <a:rPr lang="pt-BR" sz="2000" dirty="0">
                <a:solidFill>
                  <a:srgbClr val="000000"/>
                </a:solidFill>
              </a:rPr>
              <a:t>Objetivo do Envio dos Dados.</a:t>
            </a:r>
          </a:p>
        </p:txBody>
      </p:sp>
    </p:spTree>
    <p:extLst>
      <p:ext uri="{BB962C8B-B14F-4D97-AF65-F5344CB8AC3E}">
        <p14:creationId xmlns:p14="http://schemas.microsoft.com/office/powerpoint/2010/main" val="3940754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Gatilhos (Triggers)</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3" name="CaixaDeTexto 2">
            <a:extLst>
              <a:ext uri="{FF2B5EF4-FFF2-40B4-BE49-F238E27FC236}">
                <a16:creationId xmlns:a16="http://schemas.microsoft.com/office/drawing/2014/main" id="{81CB36F1-B350-5E09-38D2-C80F359D044A}"/>
              </a:ext>
            </a:extLst>
          </p:cNvPr>
          <p:cNvSpPr txBox="1"/>
          <p:nvPr/>
        </p:nvSpPr>
        <p:spPr>
          <a:xfrm>
            <a:off x="396240" y="1453963"/>
            <a:ext cx="11795759" cy="2062103"/>
          </a:xfrm>
          <a:prstGeom prst="rect">
            <a:avLst/>
          </a:prstGeom>
          <a:noFill/>
        </p:spPr>
        <p:txBody>
          <a:bodyPr wrap="square">
            <a:spAutoFit/>
          </a:bodyPr>
          <a:lstStyle/>
          <a:p>
            <a:endParaRPr lang="pt-BR" sz="800" b="1" dirty="0">
              <a:solidFill>
                <a:srgbClr val="FF0000"/>
              </a:solidFill>
            </a:endParaRPr>
          </a:p>
          <a:p>
            <a:r>
              <a:rPr lang="pt-BR" sz="3000" dirty="0"/>
              <a:t>Forma de Controlar Frequência de Processamento Pelo Spark Streaming</a:t>
            </a:r>
          </a:p>
          <a:p>
            <a:r>
              <a:rPr lang="pt-BR" sz="3000" dirty="0"/>
              <a:t>Permite Informar Quando e com que Frequência o Spark deve Iniciar o Processamento de cada </a:t>
            </a:r>
            <a:r>
              <a:rPr lang="pt-BR" sz="3000" dirty="0" err="1"/>
              <a:t>Microlote</a:t>
            </a:r>
            <a:r>
              <a:rPr lang="pt-BR" sz="3000" dirty="0"/>
              <a:t> de Dados (Conjunto de Dados que Chega a Cada Intervalo de Tempo).</a:t>
            </a:r>
          </a:p>
        </p:txBody>
      </p:sp>
    </p:spTree>
    <p:extLst>
      <p:ext uri="{BB962C8B-B14F-4D97-AF65-F5344CB8AC3E}">
        <p14:creationId xmlns:p14="http://schemas.microsoft.com/office/powerpoint/2010/main" val="21653653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Tipos de Gatilhos (Triggers)</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3" name="CaixaDeTexto 2">
            <a:extLst>
              <a:ext uri="{FF2B5EF4-FFF2-40B4-BE49-F238E27FC236}">
                <a16:creationId xmlns:a16="http://schemas.microsoft.com/office/drawing/2014/main" id="{81CB36F1-B350-5E09-38D2-C80F359D044A}"/>
              </a:ext>
            </a:extLst>
          </p:cNvPr>
          <p:cNvSpPr txBox="1"/>
          <p:nvPr/>
        </p:nvSpPr>
        <p:spPr>
          <a:xfrm>
            <a:off x="396240" y="1514923"/>
            <a:ext cx="11795759" cy="4662815"/>
          </a:xfrm>
          <a:prstGeom prst="rect">
            <a:avLst/>
          </a:prstGeom>
          <a:noFill/>
        </p:spPr>
        <p:txBody>
          <a:bodyPr wrap="square">
            <a:spAutoFit/>
          </a:bodyPr>
          <a:lstStyle/>
          <a:p>
            <a:endParaRPr lang="pt-BR" sz="800" b="1" dirty="0">
              <a:solidFill>
                <a:srgbClr val="FF0000"/>
              </a:solidFill>
            </a:endParaRPr>
          </a:p>
          <a:p>
            <a:r>
              <a:rPr lang="pt-BR" sz="3200" b="1" dirty="0">
                <a:solidFill>
                  <a:srgbClr val="FF0000"/>
                </a:solidFill>
              </a:rPr>
              <a:t>Gatilho Padrão (Default)</a:t>
            </a:r>
          </a:p>
          <a:p>
            <a:r>
              <a:rPr lang="pt-BR" sz="2600" dirty="0"/>
              <a:t>Usado por Padrão Quando Nenhum Gatilho é Especificado</a:t>
            </a:r>
          </a:p>
          <a:p>
            <a:r>
              <a:rPr lang="pt-BR" sz="2600" dirty="0"/>
              <a:t>Inicia Processamento de </a:t>
            </a:r>
            <a:r>
              <a:rPr lang="pt-BR" sz="2600" dirty="0" err="1"/>
              <a:t>Microlote</a:t>
            </a:r>
            <a:r>
              <a:rPr lang="pt-BR" sz="2600" dirty="0"/>
              <a:t> Assim que Termina o Processamento do Anterior</a:t>
            </a:r>
          </a:p>
          <a:p>
            <a:r>
              <a:rPr lang="pt-BR" sz="2600" dirty="0"/>
              <a:t>Garante Então que Não Haja Atraso entre os Processamentos de </a:t>
            </a:r>
            <a:r>
              <a:rPr lang="pt-BR" sz="2600" dirty="0" err="1"/>
              <a:t>MicroLotes</a:t>
            </a:r>
            <a:endParaRPr lang="pt-BR" sz="2600" dirty="0"/>
          </a:p>
          <a:p>
            <a:r>
              <a:rPr lang="pt-BR" sz="2600" dirty="0"/>
              <a:t>Indicado Quando se Deseja Menor Latência Sem se Importar com Sobrecarga</a:t>
            </a:r>
          </a:p>
          <a:p>
            <a:endParaRPr lang="pt-BR" sz="800" dirty="0"/>
          </a:p>
          <a:p>
            <a:r>
              <a:rPr lang="pt-BR" sz="3200" b="1" dirty="0">
                <a:solidFill>
                  <a:srgbClr val="FF0000"/>
                </a:solidFill>
              </a:rPr>
              <a:t>Gatilho Fixo</a:t>
            </a:r>
          </a:p>
          <a:p>
            <a:r>
              <a:rPr lang="pt-BR" sz="2600" dirty="0"/>
              <a:t>Define Intervalo de Tempo Fixo para Iniciar Processamento de cada </a:t>
            </a:r>
            <a:r>
              <a:rPr lang="pt-BR" sz="2600" dirty="0" err="1"/>
              <a:t>Microlote</a:t>
            </a:r>
            <a:endParaRPr lang="pt-BR" sz="2600" dirty="0"/>
          </a:p>
          <a:p>
            <a:r>
              <a:rPr lang="pt-BR" sz="2600" dirty="0"/>
              <a:t>Por Exemplo, Processar a cada n Segundos ou n Minutos</a:t>
            </a:r>
          </a:p>
          <a:p>
            <a:r>
              <a:rPr lang="pt-BR" sz="2600" dirty="0"/>
              <a:t>Indicado Quando se Deseja Controle Sobre Frequência do Processamento e</a:t>
            </a:r>
          </a:p>
          <a:p>
            <a:r>
              <a:rPr lang="pt-BR" sz="2600" dirty="0"/>
              <a:t>Há uma Preocupação com Sobrecarga do Sistema</a:t>
            </a:r>
          </a:p>
          <a:p>
            <a:endParaRPr lang="pt-BR" sz="900" b="1" dirty="0">
              <a:solidFill>
                <a:srgbClr val="FF0000"/>
              </a:solidFill>
            </a:endParaRPr>
          </a:p>
        </p:txBody>
      </p:sp>
    </p:spTree>
    <p:extLst>
      <p:ext uri="{BB962C8B-B14F-4D97-AF65-F5344CB8AC3E}">
        <p14:creationId xmlns:p14="http://schemas.microsoft.com/office/powerpoint/2010/main" val="37696786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Tipos de Gatilhos (Triggers)</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3" name="CaixaDeTexto 2">
            <a:extLst>
              <a:ext uri="{FF2B5EF4-FFF2-40B4-BE49-F238E27FC236}">
                <a16:creationId xmlns:a16="http://schemas.microsoft.com/office/drawing/2014/main" id="{81CB36F1-B350-5E09-38D2-C80F359D044A}"/>
              </a:ext>
            </a:extLst>
          </p:cNvPr>
          <p:cNvSpPr txBox="1"/>
          <p:nvPr/>
        </p:nvSpPr>
        <p:spPr>
          <a:xfrm>
            <a:off x="396240" y="1514923"/>
            <a:ext cx="11795759" cy="4662815"/>
          </a:xfrm>
          <a:prstGeom prst="rect">
            <a:avLst/>
          </a:prstGeom>
          <a:noFill/>
        </p:spPr>
        <p:txBody>
          <a:bodyPr wrap="square">
            <a:spAutoFit/>
          </a:bodyPr>
          <a:lstStyle/>
          <a:p>
            <a:endParaRPr lang="pt-BR" sz="800" b="1" dirty="0">
              <a:solidFill>
                <a:srgbClr val="FF0000"/>
              </a:solidFill>
            </a:endParaRPr>
          </a:p>
          <a:p>
            <a:r>
              <a:rPr lang="pt-BR" sz="3200" b="1" dirty="0">
                <a:solidFill>
                  <a:srgbClr val="FF0000"/>
                </a:solidFill>
              </a:rPr>
              <a:t>Gatilho Contínuo</a:t>
            </a:r>
          </a:p>
          <a:p>
            <a:r>
              <a:rPr lang="pt-BR" sz="2600" dirty="0"/>
              <a:t>Inicia Processamento de Cada </a:t>
            </a:r>
            <a:r>
              <a:rPr lang="pt-BR" sz="2600" dirty="0" err="1"/>
              <a:t>Microlote</a:t>
            </a:r>
            <a:r>
              <a:rPr lang="pt-BR" sz="2600" dirty="0"/>
              <a:t> Assim que os Dados Chegam, sem Esperar pelo Fim do Processamento de </a:t>
            </a:r>
            <a:r>
              <a:rPr lang="pt-BR" sz="2600" dirty="0" err="1"/>
              <a:t>Microlote</a:t>
            </a:r>
            <a:r>
              <a:rPr lang="pt-BR" sz="2600" dirty="0"/>
              <a:t> Anterior</a:t>
            </a:r>
          </a:p>
          <a:p>
            <a:r>
              <a:rPr lang="pt-BR" sz="2600" dirty="0"/>
              <a:t>Garante Então que Não Haja Atraso entre os Processamentos de </a:t>
            </a:r>
            <a:r>
              <a:rPr lang="pt-BR" sz="2600" dirty="0" err="1"/>
              <a:t>MicroLotes</a:t>
            </a:r>
            <a:endParaRPr lang="pt-BR" sz="2600" dirty="0"/>
          </a:p>
          <a:p>
            <a:r>
              <a:rPr lang="pt-BR" sz="2600" dirty="0"/>
              <a:t>Indicado Quando se Deseja Menor Latência e Quando se Tem Recurso Suficiente para a Alta Carga do Sistema</a:t>
            </a:r>
          </a:p>
          <a:p>
            <a:endParaRPr lang="pt-BR" sz="900" b="1" dirty="0">
              <a:solidFill>
                <a:srgbClr val="FF0000"/>
              </a:solidFill>
            </a:endParaRPr>
          </a:p>
          <a:p>
            <a:r>
              <a:rPr lang="pt-BR" sz="3200" b="1" dirty="0">
                <a:solidFill>
                  <a:srgbClr val="FF0000"/>
                </a:solidFill>
              </a:rPr>
              <a:t>Gatilho Único</a:t>
            </a:r>
          </a:p>
          <a:p>
            <a:r>
              <a:rPr lang="pt-BR" sz="2600" dirty="0"/>
              <a:t>Processa um </a:t>
            </a:r>
            <a:r>
              <a:rPr lang="pt-BR" sz="2600" dirty="0" err="1"/>
              <a:t>Microlote</a:t>
            </a:r>
            <a:r>
              <a:rPr lang="pt-BR" sz="2600" dirty="0"/>
              <a:t> Apenas</a:t>
            </a:r>
          </a:p>
          <a:p>
            <a:r>
              <a:rPr lang="pt-BR" sz="2600" dirty="0"/>
              <a:t>Indicado Quando se Deseja Testar ou Depurar uma Consulta Streaming sem Executa-la Continuamente</a:t>
            </a:r>
          </a:p>
          <a:p>
            <a:endParaRPr lang="pt-BR" sz="800" b="1" dirty="0">
              <a:solidFill>
                <a:srgbClr val="FF0000"/>
              </a:solidFill>
            </a:endParaRPr>
          </a:p>
        </p:txBody>
      </p:sp>
    </p:spTree>
    <p:extLst>
      <p:ext uri="{BB962C8B-B14F-4D97-AF65-F5344CB8AC3E}">
        <p14:creationId xmlns:p14="http://schemas.microsoft.com/office/powerpoint/2010/main" val="26745167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de Gatilho Fixo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5" name="Imagem 4">
            <a:extLst>
              <a:ext uri="{FF2B5EF4-FFF2-40B4-BE49-F238E27FC236}">
                <a16:creationId xmlns:a16="http://schemas.microsoft.com/office/drawing/2014/main" id="{F82FF62C-111C-1742-985A-C6F73CD1F89C}"/>
              </a:ext>
            </a:extLst>
          </p:cNvPr>
          <p:cNvPicPr>
            <a:picLocks noChangeAspect="1"/>
          </p:cNvPicPr>
          <p:nvPr/>
        </p:nvPicPr>
        <p:blipFill>
          <a:blip r:embed="rId6"/>
          <a:stretch>
            <a:fillRect/>
          </a:stretch>
        </p:blipFill>
        <p:spPr>
          <a:xfrm>
            <a:off x="526097" y="1606363"/>
            <a:ext cx="11290345" cy="4528806"/>
          </a:xfrm>
          <a:prstGeom prst="rect">
            <a:avLst/>
          </a:prstGeom>
        </p:spPr>
      </p:pic>
      <p:sp>
        <p:nvSpPr>
          <p:cNvPr id="7" name="Retângulo: Cantos Arredondados 6">
            <a:extLst>
              <a:ext uri="{FF2B5EF4-FFF2-40B4-BE49-F238E27FC236}">
                <a16:creationId xmlns:a16="http://schemas.microsoft.com/office/drawing/2014/main" id="{DAB3697F-80D0-8FD2-FA78-EE71704134AE}"/>
              </a:ext>
            </a:extLst>
          </p:cNvPr>
          <p:cNvSpPr/>
          <p:nvPr/>
        </p:nvSpPr>
        <p:spPr>
          <a:xfrm>
            <a:off x="1656109" y="3388166"/>
            <a:ext cx="7923472" cy="533400"/>
          </a:xfrm>
          <a:prstGeom prst="roundRect">
            <a:avLst/>
          </a:prstGeom>
          <a:solidFill>
            <a:schemeClr val="lt1">
              <a:alpha val="0"/>
            </a:schemeClr>
          </a:solidFill>
          <a:ln w="508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ln>
                <a:solidFill>
                  <a:srgbClr val="FF0000"/>
                </a:solidFill>
              </a:ln>
              <a:noFill/>
            </a:endParaRPr>
          </a:p>
        </p:txBody>
      </p:sp>
    </p:spTree>
    <p:extLst>
      <p:ext uri="{BB962C8B-B14F-4D97-AF65-F5344CB8AC3E}">
        <p14:creationId xmlns:p14="http://schemas.microsoft.com/office/powerpoint/2010/main" val="34439666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de Gatilho Fixo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131CEE2D-B3B8-2F2F-6A9B-C16D03CCB3DF}"/>
              </a:ext>
            </a:extLst>
          </p:cNvPr>
          <p:cNvPicPr>
            <a:picLocks noChangeAspect="1"/>
          </p:cNvPicPr>
          <p:nvPr/>
        </p:nvPicPr>
        <p:blipFill>
          <a:blip r:embed="rId6"/>
          <a:stretch>
            <a:fillRect/>
          </a:stretch>
        </p:blipFill>
        <p:spPr>
          <a:xfrm>
            <a:off x="488950" y="1555563"/>
            <a:ext cx="11144250" cy="4720469"/>
          </a:xfrm>
          <a:prstGeom prst="rect">
            <a:avLst/>
          </a:prstGeom>
        </p:spPr>
      </p:pic>
      <p:sp>
        <p:nvSpPr>
          <p:cNvPr id="8" name="CaixaDeTexto 7">
            <a:extLst>
              <a:ext uri="{FF2B5EF4-FFF2-40B4-BE49-F238E27FC236}">
                <a16:creationId xmlns:a16="http://schemas.microsoft.com/office/drawing/2014/main" id="{5203B723-912C-2C1F-16BF-9E48EDD50916}"/>
              </a:ext>
            </a:extLst>
          </p:cNvPr>
          <p:cNvSpPr txBox="1"/>
          <p:nvPr/>
        </p:nvSpPr>
        <p:spPr>
          <a:xfrm>
            <a:off x="459104" y="6342377"/>
            <a:ext cx="9844832" cy="338554"/>
          </a:xfrm>
          <a:prstGeom prst="rect">
            <a:avLst/>
          </a:prstGeom>
          <a:noFill/>
        </p:spPr>
        <p:txBody>
          <a:bodyPr wrap="square">
            <a:spAutoFit/>
          </a:bodyPr>
          <a:lstStyle/>
          <a:p>
            <a:r>
              <a:rPr lang="pt-BR" sz="1600" dirty="0"/>
              <a:t>Nota: No Comando </a:t>
            </a:r>
            <a:r>
              <a:rPr lang="pt-BR" sz="1600" dirty="0" err="1"/>
              <a:t>Readstreaming</a:t>
            </a:r>
            <a:r>
              <a:rPr lang="pt-BR" sz="1600" dirty="0"/>
              <a:t> foi usado a opção “.</a:t>
            </a:r>
            <a:r>
              <a:rPr lang="pt-BR" sz="1600" dirty="0" err="1"/>
              <a:t>option</a:t>
            </a:r>
            <a:r>
              <a:rPr lang="pt-BR" sz="1600" dirty="0"/>
              <a:t>(‘</a:t>
            </a:r>
            <a:r>
              <a:rPr lang="pt-BR" sz="1600" dirty="0" err="1"/>
              <a:t>maxFilesPerTrigger</a:t>
            </a:r>
            <a:r>
              <a:rPr lang="pt-BR" sz="1600" dirty="0"/>
              <a:t>’, 1)"</a:t>
            </a:r>
          </a:p>
        </p:txBody>
      </p:sp>
    </p:spTree>
    <p:extLst>
      <p:ext uri="{BB962C8B-B14F-4D97-AF65-F5344CB8AC3E}">
        <p14:creationId xmlns:p14="http://schemas.microsoft.com/office/powerpoint/2010/main" val="38722056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a:extLst>
              <a:ext uri="{FF2B5EF4-FFF2-40B4-BE49-F238E27FC236}">
                <a16:creationId xmlns:a16="http://schemas.microsoft.com/office/drawing/2014/main" id="{82A3AA60-E4AC-766F-35E9-58AA75D04679}"/>
              </a:ext>
            </a:extLst>
          </p:cNvPr>
          <p:cNvPicPr>
            <a:picLocks noChangeAspect="1"/>
          </p:cNvPicPr>
          <p:nvPr/>
        </p:nvPicPr>
        <p:blipFill>
          <a:blip r:embed="rId2"/>
          <a:stretch>
            <a:fillRect/>
          </a:stretch>
        </p:blipFill>
        <p:spPr>
          <a:xfrm>
            <a:off x="499427" y="1606362"/>
            <a:ext cx="9660573" cy="4660377"/>
          </a:xfrm>
          <a:prstGeom prst="rect">
            <a:avLst/>
          </a:prstGeom>
        </p:spPr>
      </p:pic>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3"/>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4"/>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5"/>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de Gatilho Único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6"/>
          <a:stretch>
            <a:fillRect/>
          </a:stretch>
        </p:blipFill>
        <p:spPr>
          <a:xfrm>
            <a:off x="10890192" y="6109204"/>
            <a:ext cx="1239779" cy="638077"/>
          </a:xfrm>
          <a:prstGeom prst="rect">
            <a:avLst/>
          </a:prstGeom>
        </p:spPr>
      </p:pic>
      <p:sp>
        <p:nvSpPr>
          <p:cNvPr id="7" name="Retângulo: Cantos Arredondados 6">
            <a:extLst>
              <a:ext uri="{FF2B5EF4-FFF2-40B4-BE49-F238E27FC236}">
                <a16:creationId xmlns:a16="http://schemas.microsoft.com/office/drawing/2014/main" id="{DAB3697F-80D0-8FD2-FA78-EE71704134AE}"/>
              </a:ext>
            </a:extLst>
          </p:cNvPr>
          <p:cNvSpPr/>
          <p:nvPr/>
        </p:nvSpPr>
        <p:spPr>
          <a:xfrm>
            <a:off x="1656109" y="3388166"/>
            <a:ext cx="7923472" cy="533400"/>
          </a:xfrm>
          <a:prstGeom prst="roundRect">
            <a:avLst/>
          </a:prstGeom>
          <a:solidFill>
            <a:schemeClr val="lt1">
              <a:alpha val="0"/>
            </a:schemeClr>
          </a:solidFill>
          <a:ln w="508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ln>
                <a:solidFill>
                  <a:srgbClr val="FF0000"/>
                </a:solidFill>
              </a:ln>
              <a:noFill/>
            </a:endParaRPr>
          </a:p>
        </p:txBody>
      </p:sp>
    </p:spTree>
    <p:extLst>
      <p:ext uri="{BB962C8B-B14F-4D97-AF65-F5344CB8AC3E}">
        <p14:creationId xmlns:p14="http://schemas.microsoft.com/office/powerpoint/2010/main" val="13492053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de Gatilho Único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5" name="Imagem 4">
            <a:extLst>
              <a:ext uri="{FF2B5EF4-FFF2-40B4-BE49-F238E27FC236}">
                <a16:creationId xmlns:a16="http://schemas.microsoft.com/office/drawing/2014/main" id="{62B9084B-404C-43B0-BC20-EACC188340BA}"/>
              </a:ext>
            </a:extLst>
          </p:cNvPr>
          <p:cNvPicPr>
            <a:picLocks noChangeAspect="1"/>
          </p:cNvPicPr>
          <p:nvPr/>
        </p:nvPicPr>
        <p:blipFill>
          <a:blip r:embed="rId6"/>
          <a:stretch>
            <a:fillRect/>
          </a:stretch>
        </p:blipFill>
        <p:spPr>
          <a:xfrm>
            <a:off x="530224" y="1552486"/>
            <a:ext cx="11133455" cy="4723541"/>
          </a:xfrm>
          <a:prstGeom prst="rect">
            <a:avLst/>
          </a:prstGeom>
        </p:spPr>
      </p:pic>
      <p:sp>
        <p:nvSpPr>
          <p:cNvPr id="10" name="CaixaDeTexto 9">
            <a:extLst>
              <a:ext uri="{FF2B5EF4-FFF2-40B4-BE49-F238E27FC236}">
                <a16:creationId xmlns:a16="http://schemas.microsoft.com/office/drawing/2014/main" id="{A6C099C5-D494-3926-EA9C-E40FAD6D97C7}"/>
              </a:ext>
            </a:extLst>
          </p:cNvPr>
          <p:cNvSpPr txBox="1"/>
          <p:nvPr/>
        </p:nvSpPr>
        <p:spPr>
          <a:xfrm>
            <a:off x="530224" y="6342377"/>
            <a:ext cx="9844832" cy="338554"/>
          </a:xfrm>
          <a:prstGeom prst="rect">
            <a:avLst/>
          </a:prstGeom>
          <a:noFill/>
        </p:spPr>
        <p:txBody>
          <a:bodyPr wrap="square">
            <a:spAutoFit/>
          </a:bodyPr>
          <a:lstStyle/>
          <a:p>
            <a:r>
              <a:rPr lang="pt-BR" sz="1600" dirty="0"/>
              <a:t>Nota: No Comando </a:t>
            </a:r>
            <a:r>
              <a:rPr lang="pt-BR" sz="1600" dirty="0" err="1"/>
              <a:t>Readstreaming</a:t>
            </a:r>
            <a:r>
              <a:rPr lang="pt-BR" sz="1600" dirty="0"/>
              <a:t> foi usado a opção “.</a:t>
            </a:r>
            <a:r>
              <a:rPr lang="pt-BR" sz="1600" dirty="0" err="1"/>
              <a:t>option</a:t>
            </a:r>
            <a:r>
              <a:rPr lang="pt-BR" sz="1600" dirty="0"/>
              <a:t>(‘</a:t>
            </a:r>
            <a:r>
              <a:rPr lang="pt-BR" sz="1600" dirty="0" err="1"/>
              <a:t>maxFilesPerTrigger</a:t>
            </a:r>
            <a:r>
              <a:rPr lang="pt-BR" sz="1600" dirty="0"/>
              <a:t>’, 1)"</a:t>
            </a:r>
          </a:p>
        </p:txBody>
      </p:sp>
    </p:spTree>
    <p:extLst>
      <p:ext uri="{BB962C8B-B14F-4D97-AF65-F5344CB8AC3E}">
        <p14:creationId xmlns:p14="http://schemas.microsoft.com/office/powerpoint/2010/main" val="29236845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ela 4">
            <a:extLst>
              <a:ext uri="{FF2B5EF4-FFF2-40B4-BE49-F238E27FC236}">
                <a16:creationId xmlns:a16="http://schemas.microsoft.com/office/drawing/2014/main" id="{0B14DE98-2E82-0F73-FED0-09350A7360A1}"/>
              </a:ext>
            </a:extLst>
          </p:cNvPr>
          <p:cNvGraphicFramePr>
            <a:graphicFrameLocks noGrp="1"/>
          </p:cNvGraphicFramePr>
          <p:nvPr>
            <p:extLst>
              <p:ext uri="{D42A27DB-BD31-4B8C-83A1-F6EECF244321}">
                <p14:modId xmlns:p14="http://schemas.microsoft.com/office/powerpoint/2010/main" val="2234269237"/>
              </p:ext>
            </p:extLst>
          </p:nvPr>
        </p:nvGraphicFramePr>
        <p:xfrm>
          <a:off x="518160" y="1544338"/>
          <a:ext cx="10972800" cy="4589286"/>
        </p:xfrm>
        <a:graphic>
          <a:graphicData uri="http://schemas.openxmlformats.org/drawingml/2006/table">
            <a:tbl>
              <a:tblPr firstRow="1" bandRow="1">
                <a:tableStyleId>{5C22544A-7EE6-4342-B048-85BDC9FD1C3A}</a:tableStyleId>
              </a:tblPr>
              <a:tblGrid>
                <a:gridCol w="2943794">
                  <a:extLst>
                    <a:ext uri="{9D8B030D-6E8A-4147-A177-3AD203B41FA5}">
                      <a16:colId xmlns:a16="http://schemas.microsoft.com/office/drawing/2014/main" val="4237108687"/>
                    </a:ext>
                  </a:extLst>
                </a:gridCol>
                <a:gridCol w="8029006">
                  <a:extLst>
                    <a:ext uri="{9D8B030D-6E8A-4147-A177-3AD203B41FA5}">
                      <a16:colId xmlns:a16="http://schemas.microsoft.com/office/drawing/2014/main" val="1644450703"/>
                    </a:ext>
                  </a:extLst>
                </a:gridCol>
              </a:tblGrid>
              <a:tr h="448556">
                <a:tc>
                  <a:txBody>
                    <a:bodyPr/>
                    <a:lstStyle/>
                    <a:p>
                      <a:pPr algn="ctr"/>
                      <a:r>
                        <a:rPr lang="pt-BR" sz="2800" dirty="0"/>
                        <a:t>Operação</a:t>
                      </a:r>
                    </a:p>
                  </a:txBody>
                  <a:tcPr/>
                </a:tc>
                <a:tc>
                  <a:txBody>
                    <a:bodyPr/>
                    <a:lstStyle/>
                    <a:p>
                      <a:pPr algn="ctr"/>
                      <a:r>
                        <a:rPr lang="pt-BR" sz="2800" dirty="0"/>
                        <a:t>Finalidade</a:t>
                      </a:r>
                    </a:p>
                  </a:txBody>
                  <a:tcPr/>
                </a:tc>
                <a:extLst>
                  <a:ext uri="{0D108BD9-81ED-4DB2-BD59-A6C34878D82A}">
                    <a16:rowId xmlns:a16="http://schemas.microsoft.com/office/drawing/2014/main" val="3137174465"/>
                  </a:ext>
                </a:extLst>
              </a:tr>
              <a:tr h="6068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800" b="1" dirty="0" err="1"/>
                        <a:t>map</a:t>
                      </a:r>
                      <a:r>
                        <a:rPr lang="pt-BR" sz="1800" b="1" dirty="0"/>
                        <a:t>(</a:t>
                      </a:r>
                      <a:r>
                        <a:rPr lang="pt-BR" sz="1800" b="1" dirty="0" err="1"/>
                        <a:t>func</a:t>
                      </a:r>
                      <a:r>
                        <a:rPr lang="pt-BR" sz="1800" b="1"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PT" sz="1800" dirty="0"/>
                        <a:t>Retorna um novo DStream passando cada elemento do DStream de origem por meio de uma função “func”</a:t>
                      </a:r>
                      <a:endParaRPr lang="pt-BR" sz="1800" dirty="0"/>
                    </a:p>
                  </a:txBody>
                  <a:tcPr/>
                </a:tc>
                <a:extLst>
                  <a:ext uri="{0D108BD9-81ED-4DB2-BD59-A6C34878D82A}">
                    <a16:rowId xmlns:a16="http://schemas.microsoft.com/office/drawing/2014/main" val="1516199673"/>
                  </a:ext>
                </a:extLst>
              </a:tr>
              <a:tr h="6068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800" b="1" dirty="0" err="1"/>
                        <a:t>flatMap</a:t>
                      </a:r>
                      <a:r>
                        <a:rPr lang="pt-BR" sz="1800" b="1" dirty="0"/>
                        <a:t>(</a:t>
                      </a:r>
                      <a:r>
                        <a:rPr lang="pt-BR" sz="1800" b="1" dirty="0" err="1"/>
                        <a:t>func</a:t>
                      </a:r>
                      <a:r>
                        <a:rPr lang="pt-BR" sz="1800" b="1"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800" b="0" i="0" kern="1200" dirty="0">
                          <a:solidFill>
                            <a:schemeClr val="dk1"/>
                          </a:solidFill>
                          <a:effectLst/>
                          <a:latin typeface="+mn-lt"/>
                          <a:ea typeface="+mn-ea"/>
                          <a:cs typeface="+mn-cs"/>
                        </a:rPr>
                        <a:t>Semelhante ao “</a:t>
                      </a:r>
                      <a:r>
                        <a:rPr lang="pt-BR" sz="1800" b="0" i="0" kern="1200" dirty="0" err="1">
                          <a:solidFill>
                            <a:schemeClr val="dk1"/>
                          </a:solidFill>
                          <a:effectLst/>
                          <a:latin typeface="+mn-lt"/>
                          <a:ea typeface="+mn-ea"/>
                          <a:cs typeface="+mn-cs"/>
                        </a:rPr>
                        <a:t>map</a:t>
                      </a:r>
                      <a:r>
                        <a:rPr lang="pt-BR" sz="1800" b="0" i="0" kern="1200" dirty="0">
                          <a:solidFill>
                            <a:schemeClr val="dk1"/>
                          </a:solidFill>
                          <a:effectLst/>
                          <a:latin typeface="+mn-lt"/>
                          <a:ea typeface="+mn-ea"/>
                          <a:cs typeface="+mn-cs"/>
                        </a:rPr>
                        <a:t>”, exceto que a cada item de entrada pode ser mapeado para 0 ou mais itens de saída</a:t>
                      </a:r>
                      <a:endParaRPr lang="pt-BR" sz="1800" dirty="0"/>
                    </a:p>
                  </a:txBody>
                  <a:tcPr/>
                </a:tc>
                <a:extLst>
                  <a:ext uri="{0D108BD9-81ED-4DB2-BD59-A6C34878D82A}">
                    <a16:rowId xmlns:a16="http://schemas.microsoft.com/office/drawing/2014/main" val="1957845203"/>
                  </a:ext>
                </a:extLst>
              </a:tr>
              <a:tr h="6068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800" b="1" kern="1200" dirty="0" err="1">
                          <a:solidFill>
                            <a:schemeClr val="dk1"/>
                          </a:solidFill>
                          <a:latin typeface="+mn-lt"/>
                          <a:ea typeface="+mn-ea"/>
                          <a:cs typeface="+mn-cs"/>
                        </a:rPr>
                        <a:t>filter</a:t>
                      </a:r>
                      <a:r>
                        <a:rPr lang="pt-BR" sz="1800" b="1" kern="1200" dirty="0">
                          <a:solidFill>
                            <a:schemeClr val="dk1"/>
                          </a:solidFill>
                          <a:latin typeface="+mn-lt"/>
                          <a:ea typeface="+mn-ea"/>
                          <a:cs typeface="+mn-cs"/>
                        </a:rPr>
                        <a:t>(</a:t>
                      </a:r>
                      <a:r>
                        <a:rPr lang="pt-BR" sz="1800" b="1" kern="1200" dirty="0" err="1">
                          <a:solidFill>
                            <a:schemeClr val="dk1"/>
                          </a:solidFill>
                          <a:latin typeface="+mn-lt"/>
                          <a:ea typeface="+mn-ea"/>
                          <a:cs typeface="+mn-cs"/>
                        </a:rPr>
                        <a:t>func</a:t>
                      </a:r>
                      <a:r>
                        <a:rPr lang="pt-BR" sz="1800" b="1" kern="1200" dirty="0">
                          <a:solidFill>
                            <a:schemeClr val="dk1"/>
                          </a:solidFill>
                          <a:latin typeface="+mn-lt"/>
                          <a:ea typeface="+mn-ea"/>
                          <a:cs typeface="+mn-cs"/>
                        </a:rPr>
                        <a:t>)</a:t>
                      </a:r>
                    </a:p>
                  </a:txBody>
                  <a:tcPr/>
                </a:tc>
                <a:tc>
                  <a:txBody>
                    <a:bodyPr/>
                    <a:lstStyle/>
                    <a:p>
                      <a:r>
                        <a:rPr lang="pt-PT" sz="1800" dirty="0"/>
                        <a:t>Retorna um novo DStream selecionando apenas os registros do DStream de origem no qual “func” retorna true</a:t>
                      </a:r>
                      <a:endParaRPr lang="pt-BR" sz="1800" dirty="0"/>
                    </a:p>
                  </a:txBody>
                  <a:tcPr/>
                </a:tc>
                <a:extLst>
                  <a:ext uri="{0D108BD9-81ED-4DB2-BD59-A6C34878D82A}">
                    <a16:rowId xmlns:a16="http://schemas.microsoft.com/office/drawing/2014/main" val="430405082"/>
                  </a:ext>
                </a:extLst>
              </a:tr>
              <a:tr h="87072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800" b="1" kern="1200" dirty="0" err="1">
                          <a:solidFill>
                            <a:schemeClr val="dk1"/>
                          </a:solidFill>
                          <a:latin typeface="+mn-lt"/>
                          <a:ea typeface="+mn-ea"/>
                          <a:cs typeface="+mn-cs"/>
                        </a:rPr>
                        <a:t>join</a:t>
                      </a:r>
                      <a:r>
                        <a:rPr lang="pt-BR" sz="1800" b="1" kern="1200" dirty="0">
                          <a:solidFill>
                            <a:schemeClr val="dk1"/>
                          </a:solidFill>
                          <a:latin typeface="+mn-lt"/>
                          <a:ea typeface="+mn-ea"/>
                          <a:cs typeface="+mn-cs"/>
                        </a:rPr>
                        <a:t>(outro </a:t>
                      </a:r>
                      <a:r>
                        <a:rPr lang="pt-BR" sz="1800" b="1" kern="1200" dirty="0" err="1">
                          <a:solidFill>
                            <a:schemeClr val="dk1"/>
                          </a:solidFill>
                          <a:latin typeface="+mn-lt"/>
                          <a:ea typeface="+mn-ea"/>
                          <a:cs typeface="+mn-cs"/>
                        </a:rPr>
                        <a:t>Stream</a:t>
                      </a:r>
                      <a:r>
                        <a:rPr lang="pt-BR" sz="1800" b="1" kern="1200" dirty="0">
                          <a:solidFill>
                            <a:schemeClr val="dk1"/>
                          </a:solidFill>
                          <a:latin typeface="+mn-lt"/>
                          <a:ea typeface="+mn-ea"/>
                          <a:cs typeface="+mn-cs"/>
                        </a:rPr>
                        <a:t>)</a:t>
                      </a:r>
                    </a:p>
                  </a:txBody>
                  <a:tcPr/>
                </a:tc>
                <a:tc>
                  <a:txBody>
                    <a:bodyPr/>
                    <a:lstStyle/>
                    <a:p>
                      <a:r>
                        <a:rPr lang="pt-PT" sz="1800" dirty="0"/>
                        <a:t>Quando chamado em dois DStreams de pares (K, V) e (K, W), retorna um novo DStream de (K, (V, W)) pares com todos os pares de elementos para cada chave</a:t>
                      </a:r>
                      <a:endParaRPr lang="pt-BR" sz="1800" dirty="0"/>
                    </a:p>
                  </a:txBody>
                  <a:tcPr/>
                </a:tc>
                <a:extLst>
                  <a:ext uri="{0D108BD9-81ED-4DB2-BD59-A6C34878D82A}">
                    <a16:rowId xmlns:a16="http://schemas.microsoft.com/office/drawing/2014/main" val="1286532018"/>
                  </a:ext>
                </a:extLst>
              </a:tr>
              <a:tr h="606870">
                <a:tc>
                  <a:txBody>
                    <a:bodyPr/>
                    <a:lstStyle/>
                    <a:p>
                      <a:r>
                        <a:rPr lang="pt-BR" sz="1800" b="1" dirty="0" err="1"/>
                        <a:t>union</a:t>
                      </a:r>
                      <a:r>
                        <a:rPr lang="pt-BR" sz="1800" b="1" dirty="0"/>
                        <a:t>(outro </a:t>
                      </a:r>
                      <a:r>
                        <a:rPr lang="pt-BR" sz="1800" b="1" dirty="0" err="1"/>
                        <a:t>Stream</a:t>
                      </a:r>
                      <a:r>
                        <a:rPr lang="pt-BR" sz="1800" b="1" dirty="0"/>
                        <a:t>)</a:t>
                      </a:r>
                    </a:p>
                  </a:txBody>
                  <a:tcPr/>
                </a:tc>
                <a:tc>
                  <a:txBody>
                    <a:bodyPr/>
                    <a:lstStyle/>
                    <a:p>
                      <a:r>
                        <a:rPr lang="pt-PT" sz="1800" dirty="0"/>
                        <a:t>Retorna um novo DStream que contém a união dos elementos do DStream de origem com outro Dstream</a:t>
                      </a:r>
                      <a:endParaRPr lang="pt-BR" sz="1800" dirty="0"/>
                    </a:p>
                  </a:txBody>
                  <a:tcPr/>
                </a:tc>
                <a:extLst>
                  <a:ext uri="{0D108BD9-81ED-4DB2-BD59-A6C34878D82A}">
                    <a16:rowId xmlns:a16="http://schemas.microsoft.com/office/drawing/2014/main" val="4189867053"/>
                  </a:ext>
                </a:extLst>
              </a:tr>
              <a:tr h="606870">
                <a:tc>
                  <a:txBody>
                    <a:bodyPr/>
                    <a:lstStyle/>
                    <a:p>
                      <a:r>
                        <a:rPr lang="pt-BR" sz="1800" b="1" dirty="0" err="1"/>
                        <a:t>window</a:t>
                      </a:r>
                      <a:r>
                        <a:rPr lang="pt-BR" sz="1800" b="1" dirty="0"/>
                        <a:t>(</a:t>
                      </a:r>
                      <a:r>
                        <a:rPr lang="pt-BR" sz="1800" b="1" dirty="0" err="1"/>
                        <a:t>durW,durDeslizW</a:t>
                      </a:r>
                      <a:r>
                        <a:rPr lang="pt-BR" sz="1800" b="1" dirty="0"/>
                        <a:t>)</a:t>
                      </a:r>
                    </a:p>
                  </a:txBody>
                  <a:tcPr/>
                </a:tc>
                <a:tc>
                  <a:txBody>
                    <a:bodyPr/>
                    <a:lstStyle/>
                    <a:p>
                      <a:r>
                        <a:rPr lang="pt-BR" sz="1800" dirty="0"/>
                        <a:t>Retorna um novo </a:t>
                      </a:r>
                      <a:r>
                        <a:rPr lang="pt-BR" sz="1800" dirty="0" err="1"/>
                        <a:t>DStream</a:t>
                      </a:r>
                      <a:r>
                        <a:rPr lang="pt-BR" sz="1800" dirty="0"/>
                        <a:t> que contém todos os Elementos Vistos em uma Janela Deslizante de Tempo</a:t>
                      </a:r>
                    </a:p>
                  </a:txBody>
                  <a:tcPr/>
                </a:tc>
                <a:extLst>
                  <a:ext uri="{0D108BD9-81ED-4DB2-BD59-A6C34878D82A}">
                    <a16:rowId xmlns:a16="http://schemas.microsoft.com/office/drawing/2014/main" val="1379418168"/>
                  </a:ext>
                </a:extLst>
              </a:tr>
            </a:tbl>
          </a:graphicData>
        </a:graphic>
      </p:graphicFrame>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Operações de Transformação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Tree>
    <p:extLst>
      <p:ext uri="{BB962C8B-B14F-4D97-AF65-F5344CB8AC3E}">
        <p14:creationId xmlns:p14="http://schemas.microsoft.com/office/powerpoint/2010/main" val="3259179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Operações de Janela</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3" name="CaixaDeTexto 2">
            <a:extLst>
              <a:ext uri="{FF2B5EF4-FFF2-40B4-BE49-F238E27FC236}">
                <a16:creationId xmlns:a16="http://schemas.microsoft.com/office/drawing/2014/main" id="{37EA6B07-3EF9-4EA0-44CF-6834A45C104D}"/>
              </a:ext>
            </a:extLst>
          </p:cNvPr>
          <p:cNvSpPr txBox="1"/>
          <p:nvPr/>
        </p:nvSpPr>
        <p:spPr>
          <a:xfrm>
            <a:off x="396240" y="1514923"/>
            <a:ext cx="11795759" cy="1446550"/>
          </a:xfrm>
          <a:prstGeom prst="rect">
            <a:avLst/>
          </a:prstGeom>
          <a:noFill/>
        </p:spPr>
        <p:txBody>
          <a:bodyPr wrap="square">
            <a:spAutoFit/>
          </a:bodyPr>
          <a:lstStyle/>
          <a:p>
            <a:r>
              <a:rPr lang="pt-BR" sz="2600" dirty="0"/>
              <a:t>Agregações Baseadas em Janelas de Eventos</a:t>
            </a:r>
          </a:p>
          <a:p>
            <a:endParaRPr lang="pt-BR" sz="800" b="1" dirty="0">
              <a:solidFill>
                <a:srgbClr val="FF0000"/>
              </a:solidFill>
            </a:endParaRPr>
          </a:p>
          <a:p>
            <a:r>
              <a:rPr lang="pt-BR" sz="3000" b="1" dirty="0">
                <a:solidFill>
                  <a:srgbClr val="FF0000"/>
                </a:solidFill>
              </a:rPr>
              <a:t>Janela Caindo (</a:t>
            </a:r>
            <a:r>
              <a:rPr lang="pt-BR" sz="3000" b="1" dirty="0" err="1">
                <a:solidFill>
                  <a:srgbClr val="FF0000"/>
                </a:solidFill>
              </a:rPr>
              <a:t>Tumbling</a:t>
            </a:r>
            <a:r>
              <a:rPr lang="pt-BR" sz="3000" b="1" dirty="0">
                <a:solidFill>
                  <a:srgbClr val="FF0000"/>
                </a:solidFill>
              </a:rPr>
              <a:t> </a:t>
            </a:r>
            <a:r>
              <a:rPr lang="pt-BR" sz="3000" b="1" dirty="0" err="1">
                <a:solidFill>
                  <a:srgbClr val="FF0000"/>
                </a:solidFill>
              </a:rPr>
              <a:t>Window</a:t>
            </a:r>
            <a:r>
              <a:rPr lang="pt-BR" sz="3000" b="1" dirty="0">
                <a:solidFill>
                  <a:srgbClr val="FF0000"/>
                </a:solidFill>
              </a:rPr>
              <a:t>)</a:t>
            </a:r>
          </a:p>
          <a:p>
            <a:r>
              <a:rPr lang="pt-BR" sz="2400" dirty="0"/>
              <a:t>Forma de Aplicar Operações em Intervalo de Tempo Fixo que não se Move ao Longo do Fluxo</a:t>
            </a:r>
          </a:p>
        </p:txBody>
      </p:sp>
      <p:pic>
        <p:nvPicPr>
          <p:cNvPr id="7" name="Imagem 6">
            <a:extLst>
              <a:ext uri="{FF2B5EF4-FFF2-40B4-BE49-F238E27FC236}">
                <a16:creationId xmlns:a16="http://schemas.microsoft.com/office/drawing/2014/main" id="{A20A3FC4-4265-84DF-A74D-DC9ECE7270B0}"/>
              </a:ext>
            </a:extLst>
          </p:cNvPr>
          <p:cNvPicPr>
            <a:picLocks noChangeAspect="1"/>
          </p:cNvPicPr>
          <p:nvPr/>
        </p:nvPicPr>
        <p:blipFill>
          <a:blip r:embed="rId6"/>
          <a:stretch>
            <a:fillRect/>
          </a:stretch>
        </p:blipFill>
        <p:spPr>
          <a:xfrm>
            <a:off x="477728" y="2951611"/>
            <a:ext cx="8686592" cy="3563350"/>
          </a:xfrm>
          <a:prstGeom prst="rect">
            <a:avLst/>
          </a:prstGeom>
        </p:spPr>
      </p:pic>
    </p:spTree>
    <p:extLst>
      <p:ext uri="{BB962C8B-B14F-4D97-AF65-F5344CB8AC3E}">
        <p14:creationId xmlns:p14="http://schemas.microsoft.com/office/powerpoint/2010/main" val="9412166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Janela Caindo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5" name="Imagem 4">
            <a:extLst>
              <a:ext uri="{FF2B5EF4-FFF2-40B4-BE49-F238E27FC236}">
                <a16:creationId xmlns:a16="http://schemas.microsoft.com/office/drawing/2014/main" id="{5FA45770-431D-B8F8-F293-A6D00E47843E}"/>
              </a:ext>
            </a:extLst>
          </p:cNvPr>
          <p:cNvPicPr>
            <a:picLocks noChangeAspect="1"/>
          </p:cNvPicPr>
          <p:nvPr/>
        </p:nvPicPr>
        <p:blipFill>
          <a:blip r:embed="rId6"/>
          <a:stretch>
            <a:fillRect/>
          </a:stretch>
        </p:blipFill>
        <p:spPr>
          <a:xfrm>
            <a:off x="696277" y="1606363"/>
            <a:ext cx="9458325" cy="5140918"/>
          </a:xfrm>
          <a:prstGeom prst="rect">
            <a:avLst/>
          </a:prstGeom>
        </p:spPr>
      </p:pic>
    </p:spTree>
    <p:extLst>
      <p:ext uri="{BB962C8B-B14F-4D97-AF65-F5344CB8AC3E}">
        <p14:creationId xmlns:p14="http://schemas.microsoft.com/office/powerpoint/2010/main" val="38184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3" name="Imagem 2">
            <a:extLst>
              <a:ext uri="{FF2B5EF4-FFF2-40B4-BE49-F238E27FC236}">
                <a16:creationId xmlns:a16="http://schemas.microsoft.com/office/drawing/2014/main" id="{FCBCB1BF-89C0-5517-D8CC-F1E28EA19B09}"/>
              </a:ext>
            </a:extLst>
          </p:cNvPr>
          <p:cNvPicPr>
            <a:picLocks noChangeAspect="1"/>
          </p:cNvPicPr>
          <p:nvPr/>
        </p:nvPicPr>
        <p:blipFill>
          <a:blip r:embed="rId5"/>
          <a:stretch>
            <a:fillRect/>
          </a:stretch>
        </p:blipFill>
        <p:spPr>
          <a:xfrm>
            <a:off x="109479" y="927689"/>
            <a:ext cx="7124441" cy="5645165"/>
          </a:xfrm>
          <a:prstGeom prst="rect">
            <a:avLst/>
          </a:prstGeom>
        </p:spPr>
      </p:pic>
      <p:pic>
        <p:nvPicPr>
          <p:cNvPr id="4" name="Imagem 3">
            <a:extLst>
              <a:ext uri="{FF2B5EF4-FFF2-40B4-BE49-F238E27FC236}">
                <a16:creationId xmlns:a16="http://schemas.microsoft.com/office/drawing/2014/main" id="{088FA2EC-33EC-3E01-27E7-F800FB5BF6B6}"/>
              </a:ext>
            </a:extLst>
          </p:cNvPr>
          <p:cNvPicPr>
            <a:picLocks noChangeAspect="1"/>
          </p:cNvPicPr>
          <p:nvPr/>
        </p:nvPicPr>
        <p:blipFill>
          <a:blip r:embed="rId6"/>
          <a:stretch>
            <a:fillRect/>
          </a:stretch>
        </p:blipFill>
        <p:spPr>
          <a:xfrm>
            <a:off x="10890192" y="6109204"/>
            <a:ext cx="1239779" cy="638077"/>
          </a:xfrm>
          <a:prstGeom prst="rect">
            <a:avLst/>
          </a:prstGeom>
        </p:spPr>
      </p:pic>
      <p:sp>
        <p:nvSpPr>
          <p:cNvPr id="8" name="CaixaDeTexto 7">
            <a:extLst>
              <a:ext uri="{FF2B5EF4-FFF2-40B4-BE49-F238E27FC236}">
                <a16:creationId xmlns:a16="http://schemas.microsoft.com/office/drawing/2014/main" id="{F3DCCD9D-6A6E-EFDC-7EB5-6723FC74EB6B}"/>
              </a:ext>
            </a:extLst>
          </p:cNvPr>
          <p:cNvSpPr txBox="1"/>
          <p:nvPr/>
        </p:nvSpPr>
        <p:spPr>
          <a:xfrm>
            <a:off x="83043" y="6631735"/>
            <a:ext cx="6097554" cy="215444"/>
          </a:xfrm>
          <a:prstGeom prst="rect">
            <a:avLst/>
          </a:prstGeom>
          <a:noFill/>
        </p:spPr>
        <p:txBody>
          <a:bodyPr wrap="square">
            <a:spAutoFit/>
          </a:bodyPr>
          <a:lstStyle/>
          <a:p>
            <a:r>
              <a:rPr lang="pt-BR" sz="800" dirty="0"/>
              <a:t>Fonte: https://blog.dsacademy.com.br/o-que-e-streaming-de_dados/</a:t>
            </a:r>
          </a:p>
        </p:txBody>
      </p:sp>
      <p:sp>
        <p:nvSpPr>
          <p:cNvPr id="10" name="CaixaDeTexto 9">
            <a:extLst>
              <a:ext uri="{FF2B5EF4-FFF2-40B4-BE49-F238E27FC236}">
                <a16:creationId xmlns:a16="http://schemas.microsoft.com/office/drawing/2014/main" id="{5C376E54-E0AD-89FB-EF29-AAF356A117A4}"/>
              </a:ext>
            </a:extLst>
          </p:cNvPr>
          <p:cNvSpPr txBox="1"/>
          <p:nvPr/>
        </p:nvSpPr>
        <p:spPr>
          <a:xfrm>
            <a:off x="7233920" y="1374042"/>
            <a:ext cx="5049520" cy="3308598"/>
          </a:xfrm>
          <a:prstGeom prst="rect">
            <a:avLst/>
          </a:prstGeom>
          <a:noFill/>
        </p:spPr>
        <p:txBody>
          <a:bodyPr wrap="square">
            <a:spAutoFit/>
          </a:bodyPr>
          <a:lstStyle/>
          <a:p>
            <a:pPr algn="l"/>
            <a:r>
              <a:rPr lang="pt-BR" sz="2400" b="1" dirty="0">
                <a:solidFill>
                  <a:srgbClr val="FF0000"/>
                </a:solidFill>
              </a:rPr>
              <a:t>Streaming</a:t>
            </a:r>
          </a:p>
          <a:p>
            <a:pPr algn="l">
              <a:spcAft>
                <a:spcPts val="600"/>
              </a:spcAft>
            </a:pPr>
            <a:r>
              <a:rPr lang="pt-BR" sz="2000" dirty="0">
                <a:solidFill>
                  <a:srgbClr val="000000"/>
                </a:solidFill>
              </a:rPr>
              <a:t>Proporciona uma Experiência de Entretenimento ou Informação para um Usuário que Pode Assistir ou Ouvir os Conteúdos Transmitidos.</a:t>
            </a:r>
          </a:p>
          <a:p>
            <a:pPr algn="l">
              <a:spcAft>
                <a:spcPts val="600"/>
              </a:spcAft>
            </a:pPr>
            <a:endParaRPr lang="pt-BR" sz="1100" dirty="0">
              <a:solidFill>
                <a:srgbClr val="000000"/>
              </a:solidFill>
            </a:endParaRPr>
          </a:p>
          <a:p>
            <a:pPr algn="l"/>
            <a:r>
              <a:rPr lang="pt-BR" sz="2400" b="1" dirty="0">
                <a:solidFill>
                  <a:srgbClr val="FF0000"/>
                </a:solidFill>
              </a:rPr>
              <a:t>Streaming de Dados</a:t>
            </a:r>
          </a:p>
          <a:p>
            <a:pPr algn="l">
              <a:spcAft>
                <a:spcPts val="600"/>
              </a:spcAft>
            </a:pPr>
            <a:r>
              <a:rPr lang="pt-BR" sz="2000" dirty="0">
                <a:solidFill>
                  <a:srgbClr val="000000"/>
                </a:solidFill>
              </a:rPr>
              <a:t>Proporciona Armazenamento,  Processamento, ou Análise dos Dados que Podem Gerar Insights, Alertas ou Ações em Tempo Real.</a:t>
            </a:r>
          </a:p>
        </p:txBody>
      </p:sp>
    </p:spTree>
    <p:extLst>
      <p:ext uri="{BB962C8B-B14F-4D97-AF65-F5344CB8AC3E}">
        <p14:creationId xmlns:p14="http://schemas.microsoft.com/office/powerpoint/2010/main" val="64530946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Janela Caindo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EF03D1D1-EBF2-1246-D719-F8392B6066AB}"/>
              </a:ext>
            </a:extLst>
          </p:cNvPr>
          <p:cNvPicPr>
            <a:picLocks noChangeAspect="1"/>
          </p:cNvPicPr>
          <p:nvPr/>
        </p:nvPicPr>
        <p:blipFill>
          <a:blip r:embed="rId6"/>
          <a:stretch>
            <a:fillRect/>
          </a:stretch>
        </p:blipFill>
        <p:spPr>
          <a:xfrm>
            <a:off x="426927" y="1606363"/>
            <a:ext cx="11368833" cy="4528806"/>
          </a:xfrm>
          <a:prstGeom prst="rect">
            <a:avLst/>
          </a:prstGeom>
        </p:spPr>
      </p:pic>
    </p:spTree>
    <p:extLst>
      <p:ext uri="{BB962C8B-B14F-4D97-AF65-F5344CB8AC3E}">
        <p14:creationId xmlns:p14="http://schemas.microsoft.com/office/powerpoint/2010/main" val="152709098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Janela Caindo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32590AAF-B145-8E6B-9C83-235A3CB851BE}"/>
              </a:ext>
            </a:extLst>
          </p:cNvPr>
          <p:cNvPicPr>
            <a:picLocks noChangeAspect="1"/>
          </p:cNvPicPr>
          <p:nvPr/>
        </p:nvPicPr>
        <p:blipFill>
          <a:blip r:embed="rId6"/>
          <a:stretch>
            <a:fillRect/>
          </a:stretch>
        </p:blipFill>
        <p:spPr>
          <a:xfrm>
            <a:off x="295593" y="1551442"/>
            <a:ext cx="11622088" cy="4583726"/>
          </a:xfrm>
          <a:prstGeom prst="rect">
            <a:avLst/>
          </a:prstGeom>
        </p:spPr>
      </p:pic>
    </p:spTree>
    <p:extLst>
      <p:ext uri="{BB962C8B-B14F-4D97-AF65-F5344CB8AC3E}">
        <p14:creationId xmlns:p14="http://schemas.microsoft.com/office/powerpoint/2010/main" val="35668479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Janela Caindo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BA7C2C82-61E3-CAD0-A01B-F4E4B3C757D8}"/>
              </a:ext>
            </a:extLst>
          </p:cNvPr>
          <p:cNvPicPr>
            <a:picLocks noChangeAspect="1"/>
          </p:cNvPicPr>
          <p:nvPr/>
        </p:nvPicPr>
        <p:blipFill>
          <a:blip r:embed="rId6"/>
          <a:stretch>
            <a:fillRect/>
          </a:stretch>
        </p:blipFill>
        <p:spPr>
          <a:xfrm>
            <a:off x="426928" y="1600809"/>
            <a:ext cx="10119152" cy="4972050"/>
          </a:xfrm>
          <a:prstGeom prst="rect">
            <a:avLst/>
          </a:prstGeom>
        </p:spPr>
      </p:pic>
    </p:spTree>
    <p:extLst>
      <p:ext uri="{BB962C8B-B14F-4D97-AF65-F5344CB8AC3E}">
        <p14:creationId xmlns:p14="http://schemas.microsoft.com/office/powerpoint/2010/main" val="36807775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Janela Caindo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7" name="Imagem 6">
            <a:extLst>
              <a:ext uri="{FF2B5EF4-FFF2-40B4-BE49-F238E27FC236}">
                <a16:creationId xmlns:a16="http://schemas.microsoft.com/office/drawing/2014/main" id="{AB72FBE9-84AA-E9CC-E23E-D37801388A61}"/>
              </a:ext>
            </a:extLst>
          </p:cNvPr>
          <p:cNvPicPr>
            <a:picLocks noChangeAspect="1"/>
          </p:cNvPicPr>
          <p:nvPr/>
        </p:nvPicPr>
        <p:blipFill>
          <a:blip r:embed="rId6"/>
          <a:stretch>
            <a:fillRect/>
          </a:stretch>
        </p:blipFill>
        <p:spPr>
          <a:xfrm>
            <a:off x="314642" y="1584731"/>
            <a:ext cx="10657632" cy="4887189"/>
          </a:xfrm>
          <a:prstGeom prst="rect">
            <a:avLst/>
          </a:prstGeom>
        </p:spPr>
      </p:pic>
    </p:spTree>
    <p:extLst>
      <p:ext uri="{BB962C8B-B14F-4D97-AF65-F5344CB8AC3E}">
        <p14:creationId xmlns:p14="http://schemas.microsoft.com/office/powerpoint/2010/main" val="38286426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Código Janela Caindo</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10" name="Imagem 9">
            <a:extLst>
              <a:ext uri="{FF2B5EF4-FFF2-40B4-BE49-F238E27FC236}">
                <a16:creationId xmlns:a16="http://schemas.microsoft.com/office/drawing/2014/main" id="{166ECA18-7C49-DC06-D761-45C1996407D0}"/>
              </a:ext>
            </a:extLst>
          </p:cNvPr>
          <p:cNvPicPr>
            <a:picLocks noChangeAspect="1"/>
          </p:cNvPicPr>
          <p:nvPr/>
        </p:nvPicPr>
        <p:blipFill>
          <a:blip r:embed="rId6"/>
          <a:stretch>
            <a:fillRect/>
          </a:stretch>
        </p:blipFill>
        <p:spPr>
          <a:xfrm>
            <a:off x="457408" y="1535243"/>
            <a:ext cx="7955072" cy="2620197"/>
          </a:xfrm>
          <a:prstGeom prst="rect">
            <a:avLst/>
          </a:prstGeom>
        </p:spPr>
      </p:pic>
      <p:pic>
        <p:nvPicPr>
          <p:cNvPr id="5" name="Imagem 4">
            <a:extLst>
              <a:ext uri="{FF2B5EF4-FFF2-40B4-BE49-F238E27FC236}">
                <a16:creationId xmlns:a16="http://schemas.microsoft.com/office/drawing/2014/main" id="{1221F5E4-A039-24A5-13C7-6941D3975D54}"/>
              </a:ext>
            </a:extLst>
          </p:cNvPr>
          <p:cNvPicPr>
            <a:picLocks noChangeAspect="1"/>
          </p:cNvPicPr>
          <p:nvPr/>
        </p:nvPicPr>
        <p:blipFill>
          <a:blip r:embed="rId7"/>
          <a:stretch>
            <a:fillRect/>
          </a:stretch>
        </p:blipFill>
        <p:spPr>
          <a:xfrm>
            <a:off x="457408" y="4155440"/>
            <a:ext cx="9324975" cy="2591841"/>
          </a:xfrm>
          <a:prstGeom prst="rect">
            <a:avLst/>
          </a:prstGeom>
        </p:spPr>
      </p:pic>
    </p:spTree>
    <p:extLst>
      <p:ext uri="{BB962C8B-B14F-4D97-AF65-F5344CB8AC3E}">
        <p14:creationId xmlns:p14="http://schemas.microsoft.com/office/powerpoint/2010/main" val="39745688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Operações de Janela</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3" name="CaixaDeTexto 2">
            <a:extLst>
              <a:ext uri="{FF2B5EF4-FFF2-40B4-BE49-F238E27FC236}">
                <a16:creationId xmlns:a16="http://schemas.microsoft.com/office/drawing/2014/main" id="{37EA6B07-3EF9-4EA0-44CF-6834A45C104D}"/>
              </a:ext>
            </a:extLst>
          </p:cNvPr>
          <p:cNvSpPr txBox="1"/>
          <p:nvPr/>
        </p:nvSpPr>
        <p:spPr>
          <a:xfrm>
            <a:off x="396240" y="1514923"/>
            <a:ext cx="11795759" cy="1600438"/>
          </a:xfrm>
          <a:prstGeom prst="rect">
            <a:avLst/>
          </a:prstGeom>
          <a:noFill/>
        </p:spPr>
        <p:txBody>
          <a:bodyPr wrap="square">
            <a:spAutoFit/>
          </a:bodyPr>
          <a:lstStyle/>
          <a:p>
            <a:r>
              <a:rPr lang="pt-BR" sz="2600" dirty="0"/>
              <a:t>Agregações Baseadas em Janelas de Eventos</a:t>
            </a:r>
          </a:p>
          <a:p>
            <a:endParaRPr lang="pt-BR" sz="800" b="1" dirty="0">
              <a:solidFill>
                <a:srgbClr val="FF0000"/>
              </a:solidFill>
            </a:endParaRPr>
          </a:p>
          <a:p>
            <a:r>
              <a:rPr lang="pt-BR" sz="3000" b="1" dirty="0">
                <a:solidFill>
                  <a:srgbClr val="FF0000"/>
                </a:solidFill>
              </a:rPr>
              <a:t>Janela Deslizante (</a:t>
            </a:r>
            <a:r>
              <a:rPr lang="pt-BR" sz="3000" b="1" dirty="0" err="1">
                <a:solidFill>
                  <a:srgbClr val="FF0000"/>
                </a:solidFill>
              </a:rPr>
              <a:t>Sliding</a:t>
            </a:r>
            <a:r>
              <a:rPr lang="pt-BR" sz="3000" b="1" dirty="0">
                <a:solidFill>
                  <a:srgbClr val="FF0000"/>
                </a:solidFill>
              </a:rPr>
              <a:t> </a:t>
            </a:r>
            <a:r>
              <a:rPr lang="pt-BR" sz="3000" b="1" dirty="0" err="1">
                <a:solidFill>
                  <a:srgbClr val="FF0000"/>
                </a:solidFill>
              </a:rPr>
              <a:t>Window</a:t>
            </a:r>
            <a:r>
              <a:rPr lang="pt-BR" sz="3000" b="1" dirty="0">
                <a:solidFill>
                  <a:srgbClr val="FF0000"/>
                </a:solidFill>
              </a:rPr>
              <a:t>)</a:t>
            </a:r>
          </a:p>
          <a:p>
            <a:r>
              <a:rPr lang="pt-BR" sz="2400" dirty="0"/>
              <a:t>Forma de Aplicar Operações em Intervalo de Tempo Fixo que se Move ao Longo do Fluxo</a:t>
            </a:r>
            <a:endParaRPr lang="pt-BR" sz="2600" dirty="0"/>
          </a:p>
          <a:p>
            <a:endParaRPr lang="pt-BR" sz="800" b="1" dirty="0">
              <a:solidFill>
                <a:srgbClr val="FF0000"/>
              </a:solidFill>
            </a:endParaRPr>
          </a:p>
        </p:txBody>
      </p:sp>
      <p:pic>
        <p:nvPicPr>
          <p:cNvPr id="5" name="Imagem 4">
            <a:extLst>
              <a:ext uri="{FF2B5EF4-FFF2-40B4-BE49-F238E27FC236}">
                <a16:creationId xmlns:a16="http://schemas.microsoft.com/office/drawing/2014/main" id="{34A1DB7B-9709-982B-C79F-2A78C13B027D}"/>
              </a:ext>
            </a:extLst>
          </p:cNvPr>
          <p:cNvPicPr>
            <a:picLocks noChangeAspect="1"/>
          </p:cNvPicPr>
          <p:nvPr/>
        </p:nvPicPr>
        <p:blipFill>
          <a:blip r:embed="rId6"/>
          <a:stretch>
            <a:fillRect/>
          </a:stretch>
        </p:blipFill>
        <p:spPr>
          <a:xfrm>
            <a:off x="467568" y="2936820"/>
            <a:ext cx="8838992" cy="3636040"/>
          </a:xfrm>
          <a:prstGeom prst="rect">
            <a:avLst/>
          </a:prstGeom>
        </p:spPr>
      </p:pic>
    </p:spTree>
    <p:extLst>
      <p:ext uri="{BB962C8B-B14F-4D97-AF65-F5344CB8AC3E}">
        <p14:creationId xmlns:p14="http://schemas.microsoft.com/office/powerpoint/2010/main" val="21486963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Janela Deslizante</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C3B79FB5-FC70-89C6-E1F3-6872A5FCEFCD}"/>
              </a:ext>
            </a:extLst>
          </p:cNvPr>
          <p:cNvPicPr>
            <a:picLocks noChangeAspect="1"/>
          </p:cNvPicPr>
          <p:nvPr/>
        </p:nvPicPr>
        <p:blipFill>
          <a:blip r:embed="rId6"/>
          <a:stretch>
            <a:fillRect/>
          </a:stretch>
        </p:blipFill>
        <p:spPr>
          <a:xfrm>
            <a:off x="540067" y="1606363"/>
            <a:ext cx="10350125" cy="4914900"/>
          </a:xfrm>
          <a:prstGeom prst="rect">
            <a:avLst/>
          </a:prstGeom>
        </p:spPr>
      </p:pic>
    </p:spTree>
    <p:extLst>
      <p:ext uri="{BB962C8B-B14F-4D97-AF65-F5344CB8AC3E}">
        <p14:creationId xmlns:p14="http://schemas.microsoft.com/office/powerpoint/2010/main" val="33078853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Janela Deslizante</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5" name="Imagem 4">
            <a:extLst>
              <a:ext uri="{FF2B5EF4-FFF2-40B4-BE49-F238E27FC236}">
                <a16:creationId xmlns:a16="http://schemas.microsoft.com/office/drawing/2014/main" id="{30AC2B14-7538-8741-D4A4-31A97D0AFE1B}"/>
              </a:ext>
            </a:extLst>
          </p:cNvPr>
          <p:cNvPicPr>
            <a:picLocks noChangeAspect="1"/>
          </p:cNvPicPr>
          <p:nvPr/>
        </p:nvPicPr>
        <p:blipFill>
          <a:blip r:embed="rId6"/>
          <a:stretch>
            <a:fillRect/>
          </a:stretch>
        </p:blipFill>
        <p:spPr>
          <a:xfrm>
            <a:off x="426928" y="1606363"/>
            <a:ext cx="10463264" cy="4933950"/>
          </a:xfrm>
          <a:prstGeom prst="rect">
            <a:avLst/>
          </a:prstGeom>
        </p:spPr>
      </p:pic>
    </p:spTree>
    <p:extLst>
      <p:ext uri="{BB962C8B-B14F-4D97-AF65-F5344CB8AC3E}">
        <p14:creationId xmlns:p14="http://schemas.microsoft.com/office/powerpoint/2010/main" val="145688232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Código Janela Deslizante</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E94BA82C-0370-832A-4A06-3BFFB92439A3}"/>
              </a:ext>
            </a:extLst>
          </p:cNvPr>
          <p:cNvPicPr>
            <a:picLocks noChangeAspect="1"/>
          </p:cNvPicPr>
          <p:nvPr/>
        </p:nvPicPr>
        <p:blipFill>
          <a:blip r:embed="rId6"/>
          <a:stretch>
            <a:fillRect/>
          </a:stretch>
        </p:blipFill>
        <p:spPr>
          <a:xfrm>
            <a:off x="457408" y="1520760"/>
            <a:ext cx="9081135" cy="2451079"/>
          </a:xfrm>
          <a:prstGeom prst="rect">
            <a:avLst/>
          </a:prstGeom>
        </p:spPr>
      </p:pic>
      <p:pic>
        <p:nvPicPr>
          <p:cNvPr id="8" name="Imagem 7">
            <a:extLst>
              <a:ext uri="{FF2B5EF4-FFF2-40B4-BE49-F238E27FC236}">
                <a16:creationId xmlns:a16="http://schemas.microsoft.com/office/drawing/2014/main" id="{6D0A342D-DE15-6444-BAF5-D2BB5C13B08D}"/>
              </a:ext>
            </a:extLst>
          </p:cNvPr>
          <p:cNvPicPr>
            <a:picLocks noChangeAspect="1"/>
          </p:cNvPicPr>
          <p:nvPr/>
        </p:nvPicPr>
        <p:blipFill>
          <a:blip r:embed="rId7"/>
          <a:stretch>
            <a:fillRect/>
          </a:stretch>
        </p:blipFill>
        <p:spPr>
          <a:xfrm>
            <a:off x="517900" y="3971840"/>
            <a:ext cx="9157595" cy="2775442"/>
          </a:xfrm>
          <a:prstGeom prst="rect">
            <a:avLst/>
          </a:prstGeom>
        </p:spPr>
      </p:pic>
    </p:spTree>
    <p:extLst>
      <p:ext uri="{BB962C8B-B14F-4D97-AF65-F5344CB8AC3E}">
        <p14:creationId xmlns:p14="http://schemas.microsoft.com/office/powerpoint/2010/main" val="361103235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1200329"/>
          </a:xfrm>
          <a:prstGeom prst="rect">
            <a:avLst/>
          </a:prstGeom>
          <a:noFill/>
        </p:spPr>
        <p:txBody>
          <a:bodyPr wrap="square">
            <a:spAutoFit/>
          </a:bodyPr>
          <a:lstStyle/>
          <a:p>
            <a:r>
              <a:rPr lang="pt-BR" sz="3600" b="1" u="sng" dirty="0"/>
              <a:t>SPARK STREAMING: Marca D’água (</a:t>
            </a:r>
            <a:r>
              <a:rPr lang="pt-BR" sz="3600" b="1" u="sng" dirty="0" err="1"/>
              <a:t>Watermarking</a:t>
            </a:r>
            <a:r>
              <a:rPr lang="pt-BR" sz="3600" b="1" u="sng" dirty="0"/>
              <a:t>)</a:t>
            </a:r>
          </a:p>
          <a:p>
            <a:endParaRPr lang="pt-BR" sz="3600" b="1" u="sng" dirty="0"/>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14" name="CaixaDeTexto 13">
            <a:extLst>
              <a:ext uri="{FF2B5EF4-FFF2-40B4-BE49-F238E27FC236}">
                <a16:creationId xmlns:a16="http://schemas.microsoft.com/office/drawing/2014/main" id="{FCC7A870-8E2D-4655-E2D9-8359F72947EE}"/>
              </a:ext>
            </a:extLst>
          </p:cNvPr>
          <p:cNvSpPr txBox="1"/>
          <p:nvPr/>
        </p:nvSpPr>
        <p:spPr>
          <a:xfrm>
            <a:off x="426928" y="1606302"/>
            <a:ext cx="11765072" cy="1569660"/>
          </a:xfrm>
          <a:prstGeom prst="rect">
            <a:avLst/>
          </a:prstGeom>
          <a:noFill/>
        </p:spPr>
        <p:txBody>
          <a:bodyPr wrap="square">
            <a:spAutoFit/>
          </a:bodyPr>
          <a:lstStyle/>
          <a:p>
            <a:r>
              <a:rPr lang="pt-BR" sz="2400" dirty="0"/>
              <a:t>Mecanismo que Permite Especificar um Limite de Tempo para os Dados serem Considerados como Parte de uma Janela ou Agregação.</a:t>
            </a:r>
          </a:p>
          <a:p>
            <a:r>
              <a:rPr lang="pt-BR" sz="2400" dirty="0"/>
              <a:t>Se os Dados Chegarem Atrasados para Além do Limite da Marca D’água, Serão Descartados, Evitando Dados Incorretos.</a:t>
            </a:r>
          </a:p>
        </p:txBody>
      </p:sp>
      <p:pic>
        <p:nvPicPr>
          <p:cNvPr id="18" name="Imagem 17">
            <a:extLst>
              <a:ext uri="{FF2B5EF4-FFF2-40B4-BE49-F238E27FC236}">
                <a16:creationId xmlns:a16="http://schemas.microsoft.com/office/drawing/2014/main" id="{2D45BFA0-C657-B7DE-A4FE-1A48F7162FEC}"/>
              </a:ext>
            </a:extLst>
          </p:cNvPr>
          <p:cNvPicPr>
            <a:picLocks noChangeAspect="1"/>
          </p:cNvPicPr>
          <p:nvPr/>
        </p:nvPicPr>
        <p:blipFill>
          <a:blip r:embed="rId6"/>
          <a:stretch>
            <a:fillRect/>
          </a:stretch>
        </p:blipFill>
        <p:spPr>
          <a:xfrm>
            <a:off x="426928" y="3308793"/>
            <a:ext cx="8595152" cy="2701960"/>
          </a:xfrm>
          <a:prstGeom prst="rect">
            <a:avLst/>
          </a:prstGeom>
        </p:spPr>
      </p:pic>
      <p:sp>
        <p:nvSpPr>
          <p:cNvPr id="19" name="Retângulo: Cantos Arredondados 18">
            <a:extLst>
              <a:ext uri="{FF2B5EF4-FFF2-40B4-BE49-F238E27FC236}">
                <a16:creationId xmlns:a16="http://schemas.microsoft.com/office/drawing/2014/main" id="{2E3B4B0F-41CF-FEA3-941F-A931DF952946}"/>
              </a:ext>
            </a:extLst>
          </p:cNvPr>
          <p:cNvSpPr/>
          <p:nvPr/>
        </p:nvSpPr>
        <p:spPr>
          <a:xfrm>
            <a:off x="1249709" y="4109183"/>
            <a:ext cx="7923472" cy="533400"/>
          </a:xfrm>
          <a:prstGeom prst="roundRect">
            <a:avLst/>
          </a:prstGeom>
          <a:solidFill>
            <a:schemeClr val="lt1">
              <a:alpha val="0"/>
            </a:schemeClr>
          </a:solidFill>
          <a:ln w="508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ln>
                <a:solidFill>
                  <a:srgbClr val="FF0000"/>
                </a:solidFill>
              </a:ln>
              <a:noFill/>
            </a:endParaRPr>
          </a:p>
        </p:txBody>
      </p:sp>
    </p:spTree>
    <p:extLst>
      <p:ext uri="{BB962C8B-B14F-4D97-AF65-F5344CB8AC3E}">
        <p14:creationId xmlns:p14="http://schemas.microsoft.com/office/powerpoint/2010/main" val="3420442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69167" y="960032"/>
            <a:ext cx="7579153" cy="646331"/>
          </a:xfrm>
          <a:prstGeom prst="rect">
            <a:avLst/>
          </a:prstGeom>
          <a:noFill/>
        </p:spPr>
        <p:txBody>
          <a:bodyPr wrap="square">
            <a:spAutoFit/>
          </a:bodyPr>
          <a:lstStyle/>
          <a:p>
            <a:r>
              <a:rPr lang="pt-BR" sz="3600" b="1" u="sng" dirty="0"/>
              <a:t>APLICAÇÃO DE DATA STREAM</a:t>
            </a:r>
          </a:p>
        </p:txBody>
      </p:sp>
      <p:pic>
        <p:nvPicPr>
          <p:cNvPr id="2" name="Imagem 1">
            <a:extLst>
              <a:ext uri="{FF2B5EF4-FFF2-40B4-BE49-F238E27FC236}">
                <a16:creationId xmlns:a16="http://schemas.microsoft.com/office/drawing/2014/main" id="{1AFC0DB7-F9D6-7B1D-683B-5806406A5C3D}"/>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7" name="CaixaDeTexto 6">
            <a:extLst>
              <a:ext uri="{FF2B5EF4-FFF2-40B4-BE49-F238E27FC236}">
                <a16:creationId xmlns:a16="http://schemas.microsoft.com/office/drawing/2014/main" id="{28AE879B-5142-67B6-E0A3-297443E0310F}"/>
              </a:ext>
            </a:extLst>
          </p:cNvPr>
          <p:cNvSpPr txBox="1"/>
          <p:nvPr/>
        </p:nvSpPr>
        <p:spPr>
          <a:xfrm>
            <a:off x="569167" y="1582439"/>
            <a:ext cx="11519157" cy="4693593"/>
          </a:xfrm>
          <a:prstGeom prst="rect">
            <a:avLst/>
          </a:prstGeom>
          <a:noFill/>
        </p:spPr>
        <p:txBody>
          <a:bodyPr wrap="square">
            <a:spAutoFit/>
          </a:bodyPr>
          <a:lstStyle/>
          <a:p>
            <a:pPr algn="l"/>
            <a:r>
              <a:rPr lang="pt-BR" sz="3200" b="1" dirty="0">
                <a:solidFill>
                  <a:srgbClr val="FF0000"/>
                </a:solidFill>
              </a:rPr>
              <a:t>Detecção de Fraudes com Cartão de Crédito</a:t>
            </a:r>
          </a:p>
          <a:p>
            <a:pPr marL="457200" indent="-457200" algn="l">
              <a:spcAft>
                <a:spcPts val="600"/>
              </a:spcAft>
              <a:buFont typeface="Wingdings" panose="05000000000000000000" pitchFamily="2" charset="2"/>
              <a:buChar char="Ø"/>
            </a:pPr>
            <a:r>
              <a:rPr lang="pt-BR" sz="2800" dirty="0">
                <a:solidFill>
                  <a:srgbClr val="000000"/>
                </a:solidFill>
              </a:rPr>
              <a:t>6 Marcas de Cartões Geraram Cerca de 440 milhões de transações de compra de bens e serviços em 2019.</a:t>
            </a:r>
          </a:p>
          <a:p>
            <a:pPr marL="457200" indent="-457200" algn="l">
              <a:spcAft>
                <a:spcPts val="600"/>
              </a:spcAft>
              <a:buFont typeface="Wingdings" panose="05000000000000000000" pitchFamily="2" charset="2"/>
              <a:buChar char="Ø"/>
            </a:pPr>
            <a:r>
              <a:rPr lang="pt-BR" sz="2800" dirty="0">
                <a:solidFill>
                  <a:srgbClr val="000000"/>
                </a:solidFill>
              </a:rPr>
              <a:t>Para Detectar e Prevenir Fraudes, Operadoras Devem Analisar Milhões de Transações e Disparar Alertas com Base em Determinados Critérios.</a:t>
            </a:r>
          </a:p>
          <a:p>
            <a:pPr marL="457200" indent="-457200" algn="l">
              <a:spcAft>
                <a:spcPts val="600"/>
              </a:spcAft>
              <a:buFont typeface="Wingdings" panose="05000000000000000000" pitchFamily="2" charset="2"/>
              <a:buChar char="Ø"/>
            </a:pPr>
            <a:r>
              <a:rPr lang="pt-BR" sz="2800" dirty="0">
                <a:solidFill>
                  <a:srgbClr val="000000"/>
                </a:solidFill>
              </a:rPr>
              <a:t>Verifica se Alguma Característica da Solicitação de Autorização de Pagamento Encontra-se nos Critérios que Constitui Atividade Suspeita, e em Confirmando, Envia-se uma Mensagem Automática ao Titular do Cartão Solicitando Confirmação da Transação.</a:t>
            </a:r>
          </a:p>
          <a:p>
            <a:pPr algn="l">
              <a:spcAft>
                <a:spcPts val="600"/>
              </a:spcAft>
            </a:pPr>
            <a:endParaRPr lang="pt-BR" sz="2800" dirty="0">
              <a:solidFill>
                <a:srgbClr val="000000"/>
              </a:solidFill>
            </a:endParaRPr>
          </a:p>
        </p:txBody>
      </p:sp>
    </p:spTree>
    <p:extLst>
      <p:ext uri="{BB962C8B-B14F-4D97-AF65-F5344CB8AC3E}">
        <p14:creationId xmlns:p14="http://schemas.microsoft.com/office/powerpoint/2010/main" val="15811724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7" y="960032"/>
            <a:ext cx="11703043" cy="646331"/>
          </a:xfrm>
          <a:prstGeom prst="rect">
            <a:avLst/>
          </a:prstGeom>
          <a:noFill/>
        </p:spPr>
        <p:txBody>
          <a:bodyPr wrap="square">
            <a:spAutoFit/>
          </a:bodyPr>
          <a:lstStyle/>
          <a:p>
            <a:r>
              <a:rPr lang="pt-BR" sz="3600" b="1" u="sng" dirty="0"/>
              <a:t>SPARK STREAMING: Exemplo do Uso de Marca D’água</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16" name="Imagem 15">
            <a:extLst>
              <a:ext uri="{FF2B5EF4-FFF2-40B4-BE49-F238E27FC236}">
                <a16:creationId xmlns:a16="http://schemas.microsoft.com/office/drawing/2014/main" id="{3EAD6AFE-A261-3EA0-79F8-040E0E15E6BC}"/>
              </a:ext>
            </a:extLst>
          </p:cNvPr>
          <p:cNvPicPr>
            <a:picLocks noChangeAspect="1"/>
          </p:cNvPicPr>
          <p:nvPr/>
        </p:nvPicPr>
        <p:blipFill>
          <a:blip r:embed="rId6"/>
          <a:stretch>
            <a:fillRect/>
          </a:stretch>
        </p:blipFill>
        <p:spPr>
          <a:xfrm>
            <a:off x="545782" y="1580092"/>
            <a:ext cx="10687401" cy="3077315"/>
          </a:xfrm>
          <a:prstGeom prst="rect">
            <a:avLst/>
          </a:prstGeom>
        </p:spPr>
      </p:pic>
      <p:sp>
        <p:nvSpPr>
          <p:cNvPr id="5" name="Retângulo: Cantos Arredondados 4">
            <a:extLst>
              <a:ext uri="{FF2B5EF4-FFF2-40B4-BE49-F238E27FC236}">
                <a16:creationId xmlns:a16="http://schemas.microsoft.com/office/drawing/2014/main" id="{B9346F9F-4409-6D38-B8B1-4EC5FBA9D7BD}"/>
              </a:ext>
            </a:extLst>
          </p:cNvPr>
          <p:cNvSpPr/>
          <p:nvPr/>
        </p:nvSpPr>
        <p:spPr>
          <a:xfrm>
            <a:off x="416663" y="2792006"/>
            <a:ext cx="10962537" cy="349355"/>
          </a:xfrm>
          <a:prstGeom prst="roundRect">
            <a:avLst/>
          </a:prstGeom>
          <a:solidFill>
            <a:schemeClr val="lt1">
              <a:alpha val="0"/>
            </a:schemeClr>
          </a:solidFill>
          <a:ln w="508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ln>
                <a:solidFill>
                  <a:srgbClr val="FF0000"/>
                </a:solidFill>
              </a:ln>
              <a:noFill/>
            </a:endParaRPr>
          </a:p>
        </p:txBody>
      </p:sp>
      <p:sp>
        <p:nvSpPr>
          <p:cNvPr id="19" name="Retângulo: Cantos Arredondados 18">
            <a:extLst>
              <a:ext uri="{FF2B5EF4-FFF2-40B4-BE49-F238E27FC236}">
                <a16:creationId xmlns:a16="http://schemas.microsoft.com/office/drawing/2014/main" id="{80E242CE-4B88-230B-6595-FFDF9116293C}"/>
              </a:ext>
            </a:extLst>
          </p:cNvPr>
          <p:cNvSpPr/>
          <p:nvPr/>
        </p:nvSpPr>
        <p:spPr>
          <a:xfrm>
            <a:off x="426927" y="3875214"/>
            <a:ext cx="10962537" cy="349355"/>
          </a:xfrm>
          <a:prstGeom prst="roundRect">
            <a:avLst/>
          </a:prstGeom>
          <a:solidFill>
            <a:schemeClr val="lt1">
              <a:alpha val="0"/>
            </a:schemeClr>
          </a:solidFill>
          <a:ln w="508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ln>
                <a:solidFill>
                  <a:srgbClr val="FF0000"/>
                </a:solidFill>
              </a:ln>
              <a:noFill/>
            </a:endParaRPr>
          </a:p>
        </p:txBody>
      </p:sp>
    </p:spTree>
    <p:extLst>
      <p:ext uri="{BB962C8B-B14F-4D97-AF65-F5344CB8AC3E}">
        <p14:creationId xmlns:p14="http://schemas.microsoft.com/office/powerpoint/2010/main" val="4727340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1703043" cy="1200329"/>
          </a:xfrm>
          <a:prstGeom prst="rect">
            <a:avLst/>
          </a:prstGeom>
          <a:noFill/>
        </p:spPr>
        <p:txBody>
          <a:bodyPr wrap="square">
            <a:spAutoFit/>
          </a:bodyPr>
          <a:lstStyle/>
          <a:p>
            <a:r>
              <a:rPr lang="pt-BR" sz="3600" b="1" u="sng" dirty="0"/>
              <a:t>SPARK STREAMING: Exemplos Causas para Atraso de Dados</a:t>
            </a:r>
          </a:p>
          <a:p>
            <a:endParaRPr lang="pt-BR" sz="3600" b="1" u="sng" dirty="0"/>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14" name="CaixaDeTexto 13">
            <a:extLst>
              <a:ext uri="{FF2B5EF4-FFF2-40B4-BE49-F238E27FC236}">
                <a16:creationId xmlns:a16="http://schemas.microsoft.com/office/drawing/2014/main" id="{FCC7A870-8E2D-4655-E2D9-8359F72947EE}"/>
              </a:ext>
            </a:extLst>
          </p:cNvPr>
          <p:cNvSpPr txBox="1"/>
          <p:nvPr/>
        </p:nvSpPr>
        <p:spPr>
          <a:xfrm>
            <a:off x="426928" y="1606302"/>
            <a:ext cx="11765072" cy="3277820"/>
          </a:xfrm>
          <a:prstGeom prst="rect">
            <a:avLst/>
          </a:prstGeom>
          <a:noFill/>
        </p:spPr>
        <p:txBody>
          <a:bodyPr wrap="square">
            <a:spAutoFit/>
          </a:bodyPr>
          <a:lstStyle/>
          <a:p>
            <a:pPr marL="342900" indent="-342900">
              <a:spcAft>
                <a:spcPts val="600"/>
              </a:spcAft>
              <a:buFont typeface="Wingdings" panose="05000000000000000000" pitchFamily="2" charset="2"/>
              <a:buChar char="Ø"/>
            </a:pPr>
            <a:r>
              <a:rPr lang="pt-BR" sz="2400" dirty="0"/>
              <a:t>Um Sensor Falha ou Fica sem Conexão por um Período, Então ao Reestabelecer Enviará Dados em Atraso, Gerado neste Intervalo de Tempo.</a:t>
            </a:r>
          </a:p>
          <a:p>
            <a:pPr marL="342900" indent="-342900">
              <a:spcAft>
                <a:spcPts val="600"/>
              </a:spcAft>
              <a:buFont typeface="Wingdings" panose="05000000000000000000" pitchFamily="2" charset="2"/>
              <a:buChar char="Ø"/>
            </a:pPr>
            <a:r>
              <a:rPr lang="pt-BR" sz="2400" dirty="0"/>
              <a:t>Ocorre uma Variação na Latência da Rede ou na Carga do Sistema que Afeta o Tempo de Transmissão ou Processamento. Se a Rede Estiver Congestionada ou com Algum Problema fará os Dados Atrasarem para Chegar ao seu Destino.</a:t>
            </a:r>
          </a:p>
          <a:p>
            <a:pPr marL="342900" indent="-342900">
              <a:spcAft>
                <a:spcPts val="600"/>
              </a:spcAft>
              <a:buFont typeface="Wingdings" panose="05000000000000000000" pitchFamily="2" charset="2"/>
              <a:buChar char="Ø"/>
            </a:pPr>
            <a:r>
              <a:rPr lang="pt-BR" sz="2400" dirty="0"/>
              <a:t>Um Sistema Sobrecarregou ou Teve Algum Defeito Provocando um Atraso no Tempo de Processamento.</a:t>
            </a:r>
          </a:p>
          <a:p>
            <a:endParaRPr lang="pt-BR" sz="2400" dirty="0"/>
          </a:p>
        </p:txBody>
      </p:sp>
    </p:spTree>
    <p:extLst>
      <p:ext uri="{BB962C8B-B14F-4D97-AF65-F5344CB8AC3E}">
        <p14:creationId xmlns:p14="http://schemas.microsoft.com/office/powerpoint/2010/main" val="13421168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Modos de Saída (</a:t>
            </a:r>
            <a:r>
              <a:rPr lang="pt-BR" sz="3600" b="1" u="sng" dirty="0" err="1"/>
              <a:t>outputMode</a:t>
            </a:r>
            <a:r>
              <a:rPr lang="pt-BR" sz="3600" b="1" u="sng" dirty="0"/>
              <a:t>)</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3" name="CaixaDeTexto 2">
            <a:extLst>
              <a:ext uri="{FF2B5EF4-FFF2-40B4-BE49-F238E27FC236}">
                <a16:creationId xmlns:a16="http://schemas.microsoft.com/office/drawing/2014/main" id="{81CB36F1-B350-5E09-38D2-C80F359D044A}"/>
              </a:ext>
            </a:extLst>
          </p:cNvPr>
          <p:cNvSpPr txBox="1"/>
          <p:nvPr/>
        </p:nvSpPr>
        <p:spPr>
          <a:xfrm>
            <a:off x="396240" y="1575883"/>
            <a:ext cx="11795759" cy="4647426"/>
          </a:xfrm>
          <a:prstGeom prst="rect">
            <a:avLst/>
          </a:prstGeom>
          <a:noFill/>
        </p:spPr>
        <p:txBody>
          <a:bodyPr wrap="square">
            <a:spAutoFit/>
          </a:bodyPr>
          <a:lstStyle/>
          <a:p>
            <a:r>
              <a:rPr lang="pt-BR" sz="3000" b="1" dirty="0">
                <a:solidFill>
                  <a:srgbClr val="FF0000"/>
                </a:solidFill>
              </a:rPr>
              <a:t>Modo APPEND (Padrão)</a:t>
            </a:r>
          </a:p>
          <a:p>
            <a:r>
              <a:rPr lang="pt-BR" sz="2600" dirty="0"/>
              <a:t>Quando se Deseja Enviar Apenas Novas Linhas para o Coletor de Saída</a:t>
            </a:r>
          </a:p>
          <a:p>
            <a:r>
              <a:rPr lang="pt-BR" sz="2600" dirty="0"/>
              <a:t>Não Suporta Operações de Agregação porque Dependeria de Dados Anteriores</a:t>
            </a:r>
          </a:p>
          <a:p>
            <a:endParaRPr lang="pt-BR" sz="800" b="1" dirty="0">
              <a:solidFill>
                <a:srgbClr val="FF0000"/>
              </a:solidFill>
            </a:endParaRPr>
          </a:p>
          <a:p>
            <a:r>
              <a:rPr lang="pt-BR" sz="3000" b="1" dirty="0">
                <a:solidFill>
                  <a:srgbClr val="FF0000"/>
                </a:solidFill>
              </a:rPr>
              <a:t>Modo COMPLETE</a:t>
            </a:r>
          </a:p>
          <a:p>
            <a:r>
              <a:rPr lang="pt-BR" sz="2600" dirty="0"/>
              <a:t>Quando se Deseja Agregar Todos os Dados para o Coletor de Saída, Sempre!</a:t>
            </a:r>
          </a:p>
          <a:p>
            <a:r>
              <a:rPr lang="pt-BR" sz="2600" dirty="0"/>
              <a:t>Usado Quando se quer uma Visão Completa dos Dados de Streaming</a:t>
            </a:r>
          </a:p>
          <a:p>
            <a:endParaRPr lang="pt-BR" sz="800" b="1" dirty="0">
              <a:solidFill>
                <a:srgbClr val="FF0000"/>
              </a:solidFill>
            </a:endParaRPr>
          </a:p>
          <a:p>
            <a:r>
              <a:rPr lang="pt-BR" sz="3000" b="1" dirty="0">
                <a:solidFill>
                  <a:srgbClr val="FF0000"/>
                </a:solidFill>
              </a:rPr>
              <a:t>Modo UPDATE</a:t>
            </a:r>
          </a:p>
          <a:p>
            <a:r>
              <a:rPr lang="pt-BR" sz="2600" dirty="0"/>
              <a:t>Apenas Linhas Afetadas por Atualização são Escritas no Destino</a:t>
            </a:r>
          </a:p>
          <a:p>
            <a:r>
              <a:rPr lang="pt-BR" sz="2600" dirty="0"/>
              <a:t>Usado Quando se Quer Ter o Modo de Operação “UPSERT”</a:t>
            </a:r>
          </a:p>
          <a:p>
            <a:r>
              <a:rPr lang="pt-BR" sz="2600" dirty="0"/>
              <a:t>Se Nenhuma Agregação for Aplicada, Funciona como o Modo APPEND</a:t>
            </a:r>
          </a:p>
          <a:p>
            <a:endParaRPr lang="pt-BR" sz="800" b="1" dirty="0">
              <a:solidFill>
                <a:srgbClr val="FF0000"/>
              </a:solidFill>
            </a:endParaRPr>
          </a:p>
        </p:txBody>
      </p:sp>
    </p:spTree>
    <p:extLst>
      <p:ext uri="{BB962C8B-B14F-4D97-AF65-F5344CB8AC3E}">
        <p14:creationId xmlns:p14="http://schemas.microsoft.com/office/powerpoint/2010/main" val="18922549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Exemplo </a:t>
            </a:r>
            <a:r>
              <a:rPr lang="pt-BR" sz="3600" b="1" u="sng" dirty="0" err="1"/>
              <a:t>outputMode</a:t>
            </a:r>
            <a:r>
              <a:rPr lang="pt-BR" sz="3600" b="1" u="sng" dirty="0"/>
              <a:t> APPEND</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11" name="Imagem 10">
            <a:extLst>
              <a:ext uri="{FF2B5EF4-FFF2-40B4-BE49-F238E27FC236}">
                <a16:creationId xmlns:a16="http://schemas.microsoft.com/office/drawing/2014/main" id="{D044341D-35AA-3384-BD82-FC1C353FBD24}"/>
              </a:ext>
            </a:extLst>
          </p:cNvPr>
          <p:cNvPicPr>
            <a:picLocks noChangeAspect="1"/>
          </p:cNvPicPr>
          <p:nvPr/>
        </p:nvPicPr>
        <p:blipFill>
          <a:blip r:embed="rId6"/>
          <a:stretch>
            <a:fillRect/>
          </a:stretch>
        </p:blipFill>
        <p:spPr>
          <a:xfrm>
            <a:off x="627698" y="3248626"/>
            <a:ext cx="5580062" cy="2828432"/>
          </a:xfrm>
          <a:prstGeom prst="rect">
            <a:avLst/>
          </a:prstGeom>
        </p:spPr>
      </p:pic>
      <p:pic>
        <p:nvPicPr>
          <p:cNvPr id="14" name="Imagem 13">
            <a:extLst>
              <a:ext uri="{FF2B5EF4-FFF2-40B4-BE49-F238E27FC236}">
                <a16:creationId xmlns:a16="http://schemas.microsoft.com/office/drawing/2014/main" id="{1EBC0B01-830F-AA8E-F2B1-824A12FEA916}"/>
              </a:ext>
            </a:extLst>
          </p:cNvPr>
          <p:cNvPicPr>
            <a:picLocks noChangeAspect="1"/>
          </p:cNvPicPr>
          <p:nvPr/>
        </p:nvPicPr>
        <p:blipFill>
          <a:blip r:embed="rId7"/>
          <a:stretch>
            <a:fillRect/>
          </a:stretch>
        </p:blipFill>
        <p:spPr>
          <a:xfrm>
            <a:off x="6390860" y="3248626"/>
            <a:ext cx="5580063" cy="2308894"/>
          </a:xfrm>
          <a:prstGeom prst="rect">
            <a:avLst/>
          </a:prstGeom>
        </p:spPr>
      </p:pic>
      <p:sp>
        <p:nvSpPr>
          <p:cNvPr id="18" name="CaixaDeTexto 17">
            <a:extLst>
              <a:ext uri="{FF2B5EF4-FFF2-40B4-BE49-F238E27FC236}">
                <a16:creationId xmlns:a16="http://schemas.microsoft.com/office/drawing/2014/main" id="{EA3FA701-D1EA-FBF1-6EE2-590D43191B57}"/>
              </a:ext>
            </a:extLst>
          </p:cNvPr>
          <p:cNvSpPr txBox="1"/>
          <p:nvPr/>
        </p:nvSpPr>
        <p:spPr>
          <a:xfrm>
            <a:off x="453908" y="1545403"/>
            <a:ext cx="11589424" cy="1477328"/>
          </a:xfrm>
          <a:prstGeom prst="rect">
            <a:avLst/>
          </a:prstGeom>
          <a:noFill/>
        </p:spPr>
        <p:txBody>
          <a:bodyPr wrap="square">
            <a:spAutoFit/>
          </a:bodyPr>
          <a:lstStyle/>
          <a:p>
            <a:r>
              <a:rPr lang="pt-BR" sz="3000" b="0" i="0" dirty="0">
                <a:solidFill>
                  <a:srgbClr val="242424"/>
                </a:solidFill>
                <a:effectLst/>
              </a:rPr>
              <a:t>Sempre que um Usuário se Cadastra em um site, um Evento é Enviado ao Kafka</a:t>
            </a:r>
            <a:r>
              <a:rPr lang="pt-BR" sz="3000" dirty="0">
                <a:solidFill>
                  <a:srgbClr val="242424"/>
                </a:solidFill>
              </a:rPr>
              <a:t>. A Seguir </a:t>
            </a:r>
            <a:r>
              <a:rPr lang="pt-BR" sz="3000" b="0" i="0" dirty="0">
                <a:solidFill>
                  <a:srgbClr val="242424"/>
                </a:solidFill>
                <a:effectLst/>
              </a:rPr>
              <a:t>este Evento é Lido pelo Spark Streaming e Colocado na Tabela de Resultados que Poderá ser lida pelo Coletor de Saída.</a:t>
            </a:r>
            <a:endParaRPr lang="pt-BR" sz="3000" dirty="0"/>
          </a:p>
        </p:txBody>
      </p:sp>
    </p:spTree>
    <p:extLst>
      <p:ext uri="{BB962C8B-B14F-4D97-AF65-F5344CB8AC3E}">
        <p14:creationId xmlns:p14="http://schemas.microsoft.com/office/powerpoint/2010/main" val="59237121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89488" y="960032"/>
            <a:ext cx="10657632" cy="646331"/>
          </a:xfrm>
          <a:prstGeom prst="rect">
            <a:avLst/>
          </a:prstGeom>
          <a:noFill/>
        </p:spPr>
        <p:txBody>
          <a:bodyPr wrap="square">
            <a:spAutoFit/>
          </a:bodyPr>
          <a:lstStyle/>
          <a:p>
            <a:r>
              <a:rPr lang="pt-BR" sz="3600" b="1" u="sng" dirty="0"/>
              <a:t>SPARK STREAMING: Exemplo </a:t>
            </a:r>
            <a:r>
              <a:rPr lang="pt-BR" sz="3600" b="1" u="sng" dirty="0" err="1"/>
              <a:t>outputMode</a:t>
            </a:r>
            <a:r>
              <a:rPr lang="pt-BR" sz="3600" b="1" u="sng" dirty="0"/>
              <a:t> UPDATE</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pic>
        <p:nvPicPr>
          <p:cNvPr id="4" name="Imagem 3">
            <a:extLst>
              <a:ext uri="{FF2B5EF4-FFF2-40B4-BE49-F238E27FC236}">
                <a16:creationId xmlns:a16="http://schemas.microsoft.com/office/drawing/2014/main" id="{C9498234-EDFC-60ED-0B36-18D794EE5FCC}"/>
              </a:ext>
            </a:extLst>
          </p:cNvPr>
          <p:cNvPicPr>
            <a:picLocks noChangeAspect="1"/>
          </p:cNvPicPr>
          <p:nvPr/>
        </p:nvPicPr>
        <p:blipFill>
          <a:blip r:embed="rId6"/>
          <a:stretch>
            <a:fillRect/>
          </a:stretch>
        </p:blipFill>
        <p:spPr>
          <a:xfrm>
            <a:off x="626745" y="3923798"/>
            <a:ext cx="5652135" cy="2169072"/>
          </a:xfrm>
          <a:prstGeom prst="rect">
            <a:avLst/>
          </a:prstGeom>
        </p:spPr>
      </p:pic>
      <p:pic>
        <p:nvPicPr>
          <p:cNvPr id="7" name="Imagem 6">
            <a:extLst>
              <a:ext uri="{FF2B5EF4-FFF2-40B4-BE49-F238E27FC236}">
                <a16:creationId xmlns:a16="http://schemas.microsoft.com/office/drawing/2014/main" id="{C2DCECD7-6044-B165-61AD-2BFAD639E354}"/>
              </a:ext>
            </a:extLst>
          </p:cNvPr>
          <p:cNvPicPr>
            <a:picLocks noChangeAspect="1"/>
          </p:cNvPicPr>
          <p:nvPr/>
        </p:nvPicPr>
        <p:blipFill>
          <a:blip r:embed="rId7"/>
          <a:stretch>
            <a:fillRect/>
          </a:stretch>
        </p:blipFill>
        <p:spPr>
          <a:xfrm>
            <a:off x="6391197" y="3933958"/>
            <a:ext cx="5652135" cy="2169068"/>
          </a:xfrm>
          <a:prstGeom prst="rect">
            <a:avLst/>
          </a:prstGeom>
        </p:spPr>
      </p:pic>
      <p:sp>
        <p:nvSpPr>
          <p:cNvPr id="10" name="CaixaDeTexto 9">
            <a:extLst>
              <a:ext uri="{FF2B5EF4-FFF2-40B4-BE49-F238E27FC236}">
                <a16:creationId xmlns:a16="http://schemas.microsoft.com/office/drawing/2014/main" id="{B931FFE9-E937-4554-23FD-129AB6259DFB}"/>
              </a:ext>
            </a:extLst>
          </p:cNvPr>
          <p:cNvSpPr txBox="1"/>
          <p:nvPr/>
        </p:nvSpPr>
        <p:spPr>
          <a:xfrm>
            <a:off x="589488" y="1573509"/>
            <a:ext cx="11602512" cy="2400657"/>
          </a:xfrm>
          <a:prstGeom prst="rect">
            <a:avLst/>
          </a:prstGeom>
          <a:noFill/>
        </p:spPr>
        <p:txBody>
          <a:bodyPr wrap="square">
            <a:spAutoFit/>
          </a:bodyPr>
          <a:lstStyle/>
          <a:p>
            <a:pPr algn="l"/>
            <a:r>
              <a:rPr lang="pt-BR" sz="3000" b="0" i="0" dirty="0">
                <a:solidFill>
                  <a:srgbClr val="242424"/>
                </a:solidFill>
                <a:effectLst/>
              </a:rPr>
              <a:t>Sempre que um Usuário faz Alguma Interação Específica em um Site, um Evento é Enviado ao Kafka. </a:t>
            </a:r>
            <a:r>
              <a:rPr lang="pt-BR" sz="3000" dirty="0">
                <a:solidFill>
                  <a:srgbClr val="242424"/>
                </a:solidFill>
              </a:rPr>
              <a:t>A Seguir o Evento é Lido pelo Spark </a:t>
            </a:r>
            <a:r>
              <a:rPr lang="pt-BR" sz="3000" b="0" i="0" dirty="0">
                <a:solidFill>
                  <a:srgbClr val="242424"/>
                </a:solidFill>
                <a:effectLst/>
              </a:rPr>
              <a:t>Streaming que Agrega a Contagem de Interações por Usuário e Coloca na Tabela de Resultados que Poderá ser lida pelo Coletor de Saída.</a:t>
            </a:r>
          </a:p>
          <a:p>
            <a:pPr algn="l"/>
            <a:r>
              <a:rPr lang="pt-BR" sz="3000" dirty="0">
                <a:solidFill>
                  <a:srgbClr val="242424"/>
                </a:solidFill>
              </a:rPr>
              <a:t>Neste Caso, Se Quer Apenas os Dados que Sofreram Atualização.</a:t>
            </a:r>
            <a:endParaRPr lang="pt-BR" sz="3000" b="0" i="0" dirty="0">
              <a:solidFill>
                <a:srgbClr val="242424"/>
              </a:solidFill>
              <a:effectLst/>
            </a:endParaRPr>
          </a:p>
        </p:txBody>
      </p:sp>
    </p:spTree>
    <p:extLst>
      <p:ext uri="{BB962C8B-B14F-4D97-AF65-F5344CB8AC3E}">
        <p14:creationId xmlns:p14="http://schemas.microsoft.com/office/powerpoint/2010/main" val="83760229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426928" y="960032"/>
            <a:ext cx="10657632" cy="646331"/>
          </a:xfrm>
          <a:prstGeom prst="rect">
            <a:avLst/>
          </a:prstGeom>
          <a:noFill/>
        </p:spPr>
        <p:txBody>
          <a:bodyPr wrap="square">
            <a:spAutoFit/>
          </a:bodyPr>
          <a:lstStyle/>
          <a:p>
            <a:r>
              <a:rPr lang="pt-BR" sz="3600" b="1" u="sng" dirty="0"/>
              <a:t>SPARK STREAMING: Modos de Saída COMPLETE</a:t>
            </a:r>
          </a:p>
        </p:txBody>
      </p:sp>
      <p:pic>
        <p:nvPicPr>
          <p:cNvPr id="5" name="Imagem 4">
            <a:extLst>
              <a:ext uri="{FF2B5EF4-FFF2-40B4-BE49-F238E27FC236}">
                <a16:creationId xmlns:a16="http://schemas.microsoft.com/office/drawing/2014/main" id="{EE6EA3F7-7DD4-47A3-8F00-65F6751EEA64}"/>
              </a:ext>
            </a:extLst>
          </p:cNvPr>
          <p:cNvPicPr>
            <a:picLocks noChangeAspect="1"/>
          </p:cNvPicPr>
          <p:nvPr/>
        </p:nvPicPr>
        <p:blipFill>
          <a:blip r:embed="rId5"/>
          <a:stretch>
            <a:fillRect/>
          </a:stretch>
        </p:blipFill>
        <p:spPr>
          <a:xfrm>
            <a:off x="464185" y="3916681"/>
            <a:ext cx="5652135" cy="1904999"/>
          </a:xfrm>
          <a:prstGeom prst="rect">
            <a:avLst/>
          </a:prstGeom>
        </p:spPr>
      </p:pic>
      <p:pic>
        <p:nvPicPr>
          <p:cNvPr id="10" name="Imagem 9">
            <a:extLst>
              <a:ext uri="{FF2B5EF4-FFF2-40B4-BE49-F238E27FC236}">
                <a16:creationId xmlns:a16="http://schemas.microsoft.com/office/drawing/2014/main" id="{5C1CB2FB-2341-B9EE-9729-4B1099527E31}"/>
              </a:ext>
            </a:extLst>
          </p:cNvPr>
          <p:cNvPicPr>
            <a:picLocks noChangeAspect="1"/>
          </p:cNvPicPr>
          <p:nvPr/>
        </p:nvPicPr>
        <p:blipFill>
          <a:blip r:embed="rId6"/>
          <a:stretch>
            <a:fillRect/>
          </a:stretch>
        </p:blipFill>
        <p:spPr>
          <a:xfrm>
            <a:off x="6197533" y="3916678"/>
            <a:ext cx="5866119" cy="2473961"/>
          </a:xfrm>
          <a:prstGeom prst="rect">
            <a:avLst/>
          </a:prstGeom>
        </p:spPr>
      </p:pic>
      <p:sp>
        <p:nvSpPr>
          <p:cNvPr id="11" name="CaixaDeTexto 10">
            <a:extLst>
              <a:ext uri="{FF2B5EF4-FFF2-40B4-BE49-F238E27FC236}">
                <a16:creationId xmlns:a16="http://schemas.microsoft.com/office/drawing/2014/main" id="{C88DF86B-0CA8-3776-D363-5E92A5ED8B70}"/>
              </a:ext>
            </a:extLst>
          </p:cNvPr>
          <p:cNvSpPr txBox="1"/>
          <p:nvPr/>
        </p:nvSpPr>
        <p:spPr>
          <a:xfrm>
            <a:off x="416768" y="1522709"/>
            <a:ext cx="11602512" cy="2400657"/>
          </a:xfrm>
          <a:prstGeom prst="rect">
            <a:avLst/>
          </a:prstGeom>
          <a:noFill/>
        </p:spPr>
        <p:txBody>
          <a:bodyPr wrap="square">
            <a:spAutoFit/>
          </a:bodyPr>
          <a:lstStyle/>
          <a:p>
            <a:pPr algn="l"/>
            <a:r>
              <a:rPr lang="pt-BR" sz="3000" b="0" i="0" dirty="0">
                <a:solidFill>
                  <a:srgbClr val="242424"/>
                </a:solidFill>
                <a:effectLst/>
              </a:rPr>
              <a:t>Sempre que um Usuário faz Alguma Interação Específica em um Site, um Evento é Enviado ao Kafka. </a:t>
            </a:r>
            <a:r>
              <a:rPr lang="pt-BR" sz="3000" dirty="0">
                <a:solidFill>
                  <a:srgbClr val="242424"/>
                </a:solidFill>
              </a:rPr>
              <a:t>A Seguir o Evento é Lido pelo Spark </a:t>
            </a:r>
            <a:r>
              <a:rPr lang="pt-BR" sz="3000" b="0" i="0" dirty="0">
                <a:solidFill>
                  <a:srgbClr val="242424"/>
                </a:solidFill>
                <a:effectLst/>
              </a:rPr>
              <a:t>Streaming que Agrega a Contagem de Interações por Usuário e Coloca na Tabela de Resultados que Poderá ser lida pelo Coletor de Saída.</a:t>
            </a:r>
          </a:p>
          <a:p>
            <a:pPr algn="l"/>
            <a:r>
              <a:rPr lang="pt-BR" sz="3000" dirty="0">
                <a:solidFill>
                  <a:srgbClr val="242424"/>
                </a:solidFill>
              </a:rPr>
              <a:t>Neste Caso, Se Quer os Dados de Todos os Usuários que Interagiram.</a:t>
            </a:r>
            <a:endParaRPr lang="pt-BR" sz="3000" b="0" i="0" dirty="0">
              <a:solidFill>
                <a:srgbClr val="242424"/>
              </a:solidFill>
              <a:effectLst/>
            </a:endParaRP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7"/>
          <a:stretch>
            <a:fillRect/>
          </a:stretch>
        </p:blipFill>
        <p:spPr>
          <a:xfrm>
            <a:off x="10890192" y="6109204"/>
            <a:ext cx="1239779" cy="638077"/>
          </a:xfrm>
          <a:prstGeom prst="rect">
            <a:avLst/>
          </a:prstGeom>
        </p:spPr>
      </p:pic>
    </p:spTree>
    <p:extLst>
      <p:ext uri="{BB962C8B-B14F-4D97-AF65-F5344CB8AC3E}">
        <p14:creationId xmlns:p14="http://schemas.microsoft.com/office/powerpoint/2010/main" val="182475607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28528" y="960032"/>
            <a:ext cx="11514804" cy="646331"/>
          </a:xfrm>
          <a:prstGeom prst="rect">
            <a:avLst/>
          </a:prstGeom>
          <a:noFill/>
        </p:spPr>
        <p:txBody>
          <a:bodyPr wrap="square">
            <a:spAutoFit/>
          </a:bodyPr>
          <a:lstStyle/>
          <a:p>
            <a:r>
              <a:rPr lang="pt-BR" sz="3600" b="1" u="sng" dirty="0"/>
              <a:t>SPARK STREAMING x KAFKA: Principal Diferença</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8" name="CaixaDeTexto 7">
            <a:extLst>
              <a:ext uri="{FF2B5EF4-FFF2-40B4-BE49-F238E27FC236}">
                <a16:creationId xmlns:a16="http://schemas.microsoft.com/office/drawing/2014/main" id="{58A9AE23-8E05-8F94-AD9B-0ADA331E9734}"/>
              </a:ext>
            </a:extLst>
          </p:cNvPr>
          <p:cNvSpPr txBox="1"/>
          <p:nvPr/>
        </p:nvSpPr>
        <p:spPr>
          <a:xfrm>
            <a:off x="527699" y="1612995"/>
            <a:ext cx="11602272" cy="3323987"/>
          </a:xfrm>
          <a:prstGeom prst="rect">
            <a:avLst/>
          </a:prstGeom>
          <a:noFill/>
        </p:spPr>
        <p:txBody>
          <a:bodyPr wrap="square">
            <a:spAutoFit/>
          </a:bodyPr>
          <a:lstStyle/>
          <a:p>
            <a:r>
              <a:rPr lang="pt-BR" sz="3000" b="1" i="0" dirty="0">
                <a:solidFill>
                  <a:srgbClr val="FF0000"/>
                </a:solidFill>
                <a:effectLst/>
              </a:rPr>
              <a:t>Spark Streaming </a:t>
            </a:r>
            <a:r>
              <a:rPr lang="pt-BR" sz="3000" b="0" i="0" dirty="0">
                <a:effectLst/>
              </a:rPr>
              <a:t>é um Mecanismo de Processamento de Dados Distribuídos que Pode Realizar Operações Complexas e Analíticas em Fluxos de Dados, Não Conseguindo Armazenar e Transmitir Diretamente, Então Precisa se Integrar com Outros Sistemas ou Plataformas que Oferecem Essa Funcionalidade, como o </a:t>
            </a:r>
            <a:r>
              <a:rPr lang="pt-BR" sz="3000" b="1" i="0" dirty="0">
                <a:solidFill>
                  <a:srgbClr val="FF0000"/>
                </a:solidFill>
                <a:effectLst/>
              </a:rPr>
              <a:t>Kafka</a:t>
            </a:r>
            <a:r>
              <a:rPr lang="pt-BR" sz="3000" b="0" i="0" dirty="0">
                <a:effectLst/>
              </a:rPr>
              <a:t>.</a:t>
            </a:r>
          </a:p>
          <a:p>
            <a:endParaRPr lang="pt-BR" sz="3000" b="1" dirty="0">
              <a:solidFill>
                <a:srgbClr val="000000"/>
              </a:solidFill>
            </a:endParaRPr>
          </a:p>
          <a:p>
            <a:r>
              <a:rPr lang="pt-BR" sz="3000" b="1" dirty="0">
                <a:solidFill>
                  <a:srgbClr val="000000"/>
                </a:solidFill>
              </a:rPr>
              <a:t>Usa-os como Fontes de Entrada e Destinos da Saída !</a:t>
            </a:r>
            <a:endParaRPr lang="pt-BR" sz="3000" dirty="0"/>
          </a:p>
        </p:txBody>
      </p:sp>
    </p:spTree>
    <p:extLst>
      <p:ext uri="{BB962C8B-B14F-4D97-AF65-F5344CB8AC3E}">
        <p14:creationId xmlns:p14="http://schemas.microsoft.com/office/powerpoint/2010/main" val="15424911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28528" y="960032"/>
            <a:ext cx="10698272" cy="646331"/>
          </a:xfrm>
          <a:prstGeom prst="rect">
            <a:avLst/>
          </a:prstGeom>
          <a:noFill/>
        </p:spPr>
        <p:txBody>
          <a:bodyPr wrap="square">
            <a:spAutoFit/>
          </a:bodyPr>
          <a:lstStyle/>
          <a:p>
            <a:r>
              <a:rPr lang="pt-BR" sz="3600" b="1" u="sng" dirty="0"/>
              <a:t>SPARK STREAMING: Casos de Uso </a:t>
            </a:r>
          </a:p>
        </p:txBody>
      </p:sp>
      <p:pic>
        <p:nvPicPr>
          <p:cNvPr id="2" name="Imagem 1">
            <a:extLst>
              <a:ext uri="{FF2B5EF4-FFF2-40B4-BE49-F238E27FC236}">
                <a16:creationId xmlns:a16="http://schemas.microsoft.com/office/drawing/2014/main" id="{0BFFF117-DA68-959E-21E2-5B6722C2B5CF}"/>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4" name="CaixaDeTexto 3">
            <a:extLst>
              <a:ext uri="{FF2B5EF4-FFF2-40B4-BE49-F238E27FC236}">
                <a16:creationId xmlns:a16="http://schemas.microsoft.com/office/drawing/2014/main" id="{E16DF118-6D37-BEDE-BD38-F0AAF4220818}"/>
              </a:ext>
            </a:extLst>
          </p:cNvPr>
          <p:cNvSpPr txBox="1"/>
          <p:nvPr/>
        </p:nvSpPr>
        <p:spPr>
          <a:xfrm>
            <a:off x="629920" y="1650651"/>
            <a:ext cx="10952480" cy="1938992"/>
          </a:xfrm>
          <a:prstGeom prst="rect">
            <a:avLst/>
          </a:prstGeom>
          <a:solidFill>
            <a:srgbClr val="0070C0"/>
          </a:solidFill>
        </p:spPr>
        <p:txBody>
          <a:bodyPr wrap="square">
            <a:spAutoFit/>
          </a:bodyPr>
          <a:lstStyle/>
          <a:p>
            <a:r>
              <a:rPr lang="pt-BR" sz="2400" b="1" i="0" dirty="0">
                <a:solidFill>
                  <a:schemeClr val="bg1"/>
                </a:solidFill>
                <a:effectLst/>
              </a:rPr>
              <a:t>Uber</a:t>
            </a:r>
            <a:r>
              <a:rPr lang="pt-BR" sz="2400" b="0" i="0" dirty="0">
                <a:solidFill>
                  <a:schemeClr val="bg1"/>
                </a:solidFill>
                <a:effectLst/>
              </a:rPr>
              <a:t> Coleta </a:t>
            </a:r>
            <a:r>
              <a:rPr lang="pt-BR" sz="2400" b="0" i="0" dirty="0" err="1">
                <a:solidFill>
                  <a:schemeClr val="bg1"/>
                </a:solidFill>
                <a:effectLst/>
              </a:rPr>
              <a:t>Terabytes</a:t>
            </a:r>
            <a:r>
              <a:rPr lang="pt-BR" sz="2400" b="0" i="0" dirty="0">
                <a:solidFill>
                  <a:schemeClr val="bg1"/>
                </a:solidFill>
                <a:effectLst/>
              </a:rPr>
              <a:t> de Dados de Eventos Todos os Dias de Seus Usuários Móveis para Análise de Telemetria em Tempo Real</a:t>
            </a:r>
            <a:r>
              <a:rPr lang="pt-BR" sz="2400" dirty="0">
                <a:solidFill>
                  <a:schemeClr val="bg1"/>
                </a:solidFill>
              </a:rPr>
              <a:t>. </a:t>
            </a:r>
          </a:p>
          <a:p>
            <a:r>
              <a:rPr lang="pt-BR" sz="2400" b="0" i="0" dirty="0">
                <a:solidFill>
                  <a:schemeClr val="bg1"/>
                </a:solidFill>
                <a:effectLst/>
              </a:rPr>
              <a:t>Possui um Pipeline ETL Contínuo Usando Kafka, Spark Streaming e HDFS.</a:t>
            </a:r>
          </a:p>
          <a:p>
            <a:r>
              <a:rPr lang="pt-BR" sz="2400" b="0" i="0" dirty="0">
                <a:solidFill>
                  <a:schemeClr val="bg1"/>
                </a:solidFill>
                <a:effectLst/>
              </a:rPr>
              <a:t>Converte Dados Brutos de Eventos não Estruturados em Dados Estruturados a Medida que são Coletados, Preparando-os para Análises mais Complexas.</a:t>
            </a:r>
            <a:endParaRPr lang="pt-BR" sz="2400" dirty="0">
              <a:solidFill>
                <a:schemeClr val="bg1"/>
              </a:solidFill>
            </a:endParaRPr>
          </a:p>
        </p:txBody>
      </p:sp>
      <p:sp>
        <p:nvSpPr>
          <p:cNvPr id="7" name="CaixaDeTexto 6">
            <a:extLst>
              <a:ext uri="{FF2B5EF4-FFF2-40B4-BE49-F238E27FC236}">
                <a16:creationId xmlns:a16="http://schemas.microsoft.com/office/drawing/2014/main" id="{342B3399-D389-EC60-E074-F2B906A7E3EC}"/>
              </a:ext>
            </a:extLst>
          </p:cNvPr>
          <p:cNvSpPr txBox="1"/>
          <p:nvPr/>
        </p:nvSpPr>
        <p:spPr>
          <a:xfrm>
            <a:off x="629921" y="3842919"/>
            <a:ext cx="10952480" cy="2308324"/>
          </a:xfrm>
          <a:prstGeom prst="rect">
            <a:avLst/>
          </a:prstGeom>
          <a:solidFill>
            <a:schemeClr val="accent6">
              <a:lumMod val="75000"/>
            </a:schemeClr>
          </a:solidFill>
        </p:spPr>
        <p:txBody>
          <a:bodyPr wrap="square">
            <a:spAutoFit/>
          </a:bodyPr>
          <a:lstStyle>
            <a:defPPr>
              <a:defRPr lang="pt-BR"/>
            </a:defPPr>
            <a:lvl1pPr>
              <a:defRPr sz="2400" b="0" i="0">
                <a:solidFill>
                  <a:srgbClr val="333333"/>
                </a:solidFill>
                <a:effectLst/>
              </a:defRPr>
            </a:lvl1pPr>
          </a:lstStyle>
          <a:p>
            <a:r>
              <a:rPr lang="pt-BR" b="1" dirty="0">
                <a:solidFill>
                  <a:schemeClr val="bg1"/>
                </a:solidFill>
              </a:rPr>
              <a:t>Pinterest</a:t>
            </a:r>
            <a:r>
              <a:rPr lang="pt-BR" dirty="0">
                <a:solidFill>
                  <a:schemeClr val="bg1"/>
                </a:solidFill>
              </a:rPr>
              <a:t> Construiu um Pipeline de Dados ETL Começando com Kafka, que Alimenta os Dados no Spark por meio do Spark Streaming para Fornecer Informações Imediatas sobre como os Usuários Estão Interagindo com Pins em Todo o Mundo em Tempo Real.</a:t>
            </a:r>
          </a:p>
          <a:p>
            <a:r>
              <a:rPr lang="pt-BR" dirty="0">
                <a:solidFill>
                  <a:schemeClr val="bg1"/>
                </a:solidFill>
              </a:rPr>
              <a:t>Isso Contribui para um Mecanismo de Recomendação Melhor para Mostrar Pins Relacionados, a Medida que as Pessoas Usam o Serviço Planejando Produtos para Comprar, Lugares para Ir, Receitas para Cozinhar e Muito Mais.</a:t>
            </a:r>
          </a:p>
        </p:txBody>
      </p:sp>
    </p:spTree>
    <p:extLst>
      <p:ext uri="{BB962C8B-B14F-4D97-AF65-F5344CB8AC3E}">
        <p14:creationId xmlns:p14="http://schemas.microsoft.com/office/powerpoint/2010/main" val="7829057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B9758D3A-62E4-166A-221D-D5D21750B20B}"/>
              </a:ext>
            </a:extLst>
          </p:cNvPr>
          <p:cNvSpPr>
            <a:spLocks noGrp="1"/>
          </p:cNvSpPr>
          <p:nvPr>
            <p:ph idx="1"/>
          </p:nvPr>
        </p:nvSpPr>
        <p:spPr>
          <a:xfrm>
            <a:off x="0" y="2906467"/>
            <a:ext cx="12192000" cy="601820"/>
          </a:xfrm>
        </p:spPr>
        <p:txBody>
          <a:bodyPr>
            <a:noAutofit/>
          </a:bodyPr>
          <a:lstStyle/>
          <a:p>
            <a:pPr marL="0" indent="0" algn="ctr">
              <a:buNone/>
            </a:pPr>
            <a:r>
              <a:rPr lang="pt-BR" sz="4800" b="1" dirty="0"/>
              <a:t>PRÁTICA PYSPARK STREAMING</a:t>
            </a:r>
          </a:p>
        </p:txBody>
      </p:sp>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2" name="Imagem 1">
            <a:extLst>
              <a:ext uri="{FF2B5EF4-FFF2-40B4-BE49-F238E27FC236}">
                <a16:creationId xmlns:a16="http://schemas.microsoft.com/office/drawing/2014/main" id="{1D1CD335-51F2-80AC-996D-C74014E00955}"/>
              </a:ext>
            </a:extLst>
          </p:cNvPr>
          <p:cNvPicPr>
            <a:picLocks noChangeAspect="1"/>
          </p:cNvPicPr>
          <p:nvPr/>
        </p:nvPicPr>
        <p:blipFill>
          <a:blip r:embed="rId5"/>
          <a:stretch>
            <a:fillRect/>
          </a:stretch>
        </p:blipFill>
        <p:spPr>
          <a:xfrm>
            <a:off x="10890192" y="6109204"/>
            <a:ext cx="1239779" cy="638077"/>
          </a:xfrm>
          <a:prstGeom prst="rect">
            <a:avLst/>
          </a:prstGeom>
        </p:spPr>
      </p:pic>
    </p:spTree>
    <p:extLst>
      <p:ext uri="{BB962C8B-B14F-4D97-AF65-F5344CB8AC3E}">
        <p14:creationId xmlns:p14="http://schemas.microsoft.com/office/powerpoint/2010/main" val="67261351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B9758D3A-62E4-166A-221D-D5D21750B20B}"/>
              </a:ext>
            </a:extLst>
          </p:cNvPr>
          <p:cNvSpPr>
            <a:spLocks noGrp="1"/>
          </p:cNvSpPr>
          <p:nvPr>
            <p:ph idx="1"/>
          </p:nvPr>
        </p:nvSpPr>
        <p:spPr>
          <a:xfrm>
            <a:off x="838200" y="3200402"/>
            <a:ext cx="10515600" cy="601820"/>
          </a:xfrm>
        </p:spPr>
        <p:txBody>
          <a:bodyPr>
            <a:noAutofit/>
          </a:bodyPr>
          <a:lstStyle/>
          <a:p>
            <a:pPr marL="0" indent="0" algn="ctr">
              <a:buNone/>
            </a:pPr>
            <a:r>
              <a:rPr lang="pt-BR" sz="4800" b="1" dirty="0"/>
              <a:t>F I M</a:t>
            </a:r>
          </a:p>
        </p:txBody>
      </p:sp>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9702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69167" y="960032"/>
            <a:ext cx="7579153" cy="646331"/>
          </a:xfrm>
          <a:prstGeom prst="rect">
            <a:avLst/>
          </a:prstGeom>
          <a:noFill/>
        </p:spPr>
        <p:txBody>
          <a:bodyPr wrap="square">
            <a:spAutoFit/>
          </a:bodyPr>
          <a:lstStyle/>
          <a:p>
            <a:r>
              <a:rPr lang="pt-BR" sz="3600" b="1" u="sng" dirty="0"/>
              <a:t>APLICAÇÃO DE DATA STREAM</a:t>
            </a:r>
          </a:p>
        </p:txBody>
      </p:sp>
      <p:pic>
        <p:nvPicPr>
          <p:cNvPr id="2" name="Imagem 1">
            <a:extLst>
              <a:ext uri="{FF2B5EF4-FFF2-40B4-BE49-F238E27FC236}">
                <a16:creationId xmlns:a16="http://schemas.microsoft.com/office/drawing/2014/main" id="{1AFC0DB7-F9D6-7B1D-683B-5806406A5C3D}"/>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7" name="CaixaDeTexto 6">
            <a:extLst>
              <a:ext uri="{FF2B5EF4-FFF2-40B4-BE49-F238E27FC236}">
                <a16:creationId xmlns:a16="http://schemas.microsoft.com/office/drawing/2014/main" id="{28AE879B-5142-67B6-E0A3-297443E0310F}"/>
              </a:ext>
            </a:extLst>
          </p:cNvPr>
          <p:cNvSpPr txBox="1"/>
          <p:nvPr/>
        </p:nvSpPr>
        <p:spPr>
          <a:xfrm>
            <a:off x="610813" y="1557424"/>
            <a:ext cx="11581187" cy="5124480"/>
          </a:xfrm>
          <a:prstGeom prst="rect">
            <a:avLst/>
          </a:prstGeom>
          <a:noFill/>
        </p:spPr>
        <p:txBody>
          <a:bodyPr wrap="square">
            <a:spAutoFit/>
          </a:bodyPr>
          <a:lstStyle/>
          <a:p>
            <a:pPr algn="l"/>
            <a:r>
              <a:rPr lang="pt-BR" sz="3200" b="1" dirty="0">
                <a:solidFill>
                  <a:srgbClr val="FF0000"/>
                </a:solidFill>
              </a:rPr>
              <a:t>Roteamento de Caminhões de Entrega</a:t>
            </a:r>
          </a:p>
          <a:p>
            <a:pPr marL="457200" indent="-457200" algn="l">
              <a:spcAft>
                <a:spcPts val="600"/>
              </a:spcAft>
              <a:buFont typeface="Wingdings" panose="05000000000000000000" pitchFamily="2" charset="2"/>
              <a:buChar char="Ø"/>
            </a:pPr>
            <a:r>
              <a:rPr lang="pt-BR" sz="2800" dirty="0">
                <a:solidFill>
                  <a:srgbClr val="000000"/>
                </a:solidFill>
              </a:rPr>
              <a:t>Para Empresas de Logística, o Roteamento Eficiente de Caminhões Representa o Negócio Inteiro.</a:t>
            </a:r>
          </a:p>
          <a:p>
            <a:pPr marL="457200" indent="-457200" algn="l">
              <a:spcAft>
                <a:spcPts val="600"/>
              </a:spcAft>
              <a:buFont typeface="Wingdings" panose="05000000000000000000" pitchFamily="2" charset="2"/>
              <a:buChar char="Ø"/>
            </a:pPr>
            <a:r>
              <a:rPr lang="pt-BR" sz="2800" dirty="0">
                <a:solidFill>
                  <a:srgbClr val="000000"/>
                </a:solidFill>
              </a:rPr>
              <a:t>Em Alguns Casos, são Transportados Produtos Sensíveis à Temperatura, como Produtos Farmacêuticos por Exemplo. </a:t>
            </a:r>
          </a:p>
          <a:p>
            <a:pPr marL="457200" indent="-457200" algn="l">
              <a:spcAft>
                <a:spcPts val="600"/>
              </a:spcAft>
              <a:buFont typeface="Wingdings" panose="05000000000000000000" pitchFamily="2" charset="2"/>
              <a:buChar char="Ø"/>
            </a:pPr>
            <a:r>
              <a:rPr lang="pt-BR" sz="2800" dirty="0">
                <a:solidFill>
                  <a:srgbClr val="000000"/>
                </a:solidFill>
              </a:rPr>
              <a:t>Sensores de temperatura, Condições de Tráfego e Previsões Meteorológicas são Fontes de Streaming de Dados para Análise e Tomada de Melhores Decisões sobre o Negócio. </a:t>
            </a:r>
          </a:p>
          <a:p>
            <a:pPr marL="457200" indent="-457200" algn="l">
              <a:spcAft>
                <a:spcPts val="600"/>
              </a:spcAft>
              <a:buFont typeface="Wingdings" panose="05000000000000000000" pitchFamily="2" charset="2"/>
              <a:buChar char="Ø"/>
            </a:pPr>
            <a:r>
              <a:rPr lang="pt-BR" sz="2800" dirty="0">
                <a:solidFill>
                  <a:srgbClr val="000000"/>
                </a:solidFill>
              </a:rPr>
              <a:t>A Análise Precisa ser Streaming pois se um Alerta de Caminhão Superaquecido Chegar Tarde Demais por Exemplo, a Carga Poderá ser Perdida.</a:t>
            </a:r>
          </a:p>
        </p:txBody>
      </p:sp>
    </p:spTree>
    <p:extLst>
      <p:ext uri="{BB962C8B-B14F-4D97-AF65-F5344CB8AC3E}">
        <p14:creationId xmlns:p14="http://schemas.microsoft.com/office/powerpoint/2010/main" val="3004258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69167" y="960032"/>
            <a:ext cx="7579153" cy="646331"/>
          </a:xfrm>
          <a:prstGeom prst="rect">
            <a:avLst/>
          </a:prstGeom>
          <a:noFill/>
        </p:spPr>
        <p:txBody>
          <a:bodyPr wrap="square">
            <a:spAutoFit/>
          </a:bodyPr>
          <a:lstStyle/>
          <a:p>
            <a:r>
              <a:rPr lang="pt-BR" sz="3600" b="1" u="sng" dirty="0"/>
              <a:t>CARACTERÍSTICAS DE DATA STREAMS</a:t>
            </a:r>
          </a:p>
        </p:txBody>
      </p:sp>
      <p:pic>
        <p:nvPicPr>
          <p:cNvPr id="2" name="Imagem 1">
            <a:extLst>
              <a:ext uri="{FF2B5EF4-FFF2-40B4-BE49-F238E27FC236}">
                <a16:creationId xmlns:a16="http://schemas.microsoft.com/office/drawing/2014/main" id="{1AFC0DB7-F9D6-7B1D-683B-5806406A5C3D}"/>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4" name="CaixaDeTexto 3">
            <a:extLst>
              <a:ext uri="{FF2B5EF4-FFF2-40B4-BE49-F238E27FC236}">
                <a16:creationId xmlns:a16="http://schemas.microsoft.com/office/drawing/2014/main" id="{6F81B8DB-0DE4-F935-D97D-F98D46D7D47D}"/>
              </a:ext>
            </a:extLst>
          </p:cNvPr>
          <p:cNvSpPr txBox="1"/>
          <p:nvPr/>
        </p:nvSpPr>
        <p:spPr>
          <a:xfrm>
            <a:off x="569166" y="1514923"/>
            <a:ext cx="11622833" cy="4647426"/>
          </a:xfrm>
          <a:prstGeom prst="rect">
            <a:avLst/>
          </a:prstGeom>
          <a:noFill/>
        </p:spPr>
        <p:txBody>
          <a:bodyPr wrap="square">
            <a:spAutoFit/>
          </a:bodyPr>
          <a:lstStyle/>
          <a:p>
            <a:r>
              <a:rPr lang="pt-BR" sz="2800" b="1" dirty="0">
                <a:solidFill>
                  <a:srgbClr val="FF0000"/>
                </a:solidFill>
              </a:rPr>
              <a:t>Sensíveis ao tempo</a:t>
            </a:r>
          </a:p>
          <a:p>
            <a:r>
              <a:rPr lang="pt-BR" sz="2000" dirty="0"/>
              <a:t>Possui um Carimbo de Data/hora e Perdem Significado após Determinado Tempo.</a:t>
            </a:r>
          </a:p>
          <a:p>
            <a:r>
              <a:rPr lang="pt-BR" sz="2000" dirty="0"/>
              <a:t>Por exemplo, Dados de um Sistema de Segurança Residencial que Indicam um Movimento Suspeito Devem ser Analisados e Tratados em um Curto Período de Tempo para Permanecerem Relevantes.</a:t>
            </a:r>
          </a:p>
          <a:p>
            <a:endParaRPr lang="pt-BR" sz="800" dirty="0"/>
          </a:p>
          <a:p>
            <a:r>
              <a:rPr lang="pt-BR" sz="2800" b="1" dirty="0">
                <a:solidFill>
                  <a:srgbClr val="FF0000"/>
                </a:solidFill>
              </a:rPr>
              <a:t>Contínuos</a:t>
            </a:r>
            <a:endParaRPr lang="pt-BR" sz="2800" dirty="0"/>
          </a:p>
          <a:p>
            <a:r>
              <a:rPr lang="pt-BR" sz="2000" dirty="0"/>
              <a:t>Não possui início ou fim e Acontecem em Tempo Real, mas nem Sempre Geram Ações Imediatamente, Dependendo dos Requisitos do Sistema.</a:t>
            </a:r>
          </a:p>
          <a:p>
            <a:endParaRPr lang="pt-BR" sz="800" dirty="0"/>
          </a:p>
          <a:p>
            <a:r>
              <a:rPr lang="pt-BR" sz="2800" b="1" dirty="0">
                <a:solidFill>
                  <a:srgbClr val="FF0000"/>
                </a:solidFill>
              </a:rPr>
              <a:t>Heterogêneos</a:t>
            </a:r>
          </a:p>
          <a:p>
            <a:r>
              <a:rPr lang="pt-BR" sz="2000" dirty="0"/>
              <a:t>Podem se Originar de Milhares de Fontes Diferentes, Estar Geograficamente Distantes e ter Formatos Variados. </a:t>
            </a:r>
          </a:p>
          <a:p>
            <a:r>
              <a:rPr lang="pt-BR" sz="2000" dirty="0"/>
              <a:t>Por Exemplo, Podem ser uma Mistura de Áudio, Vídeo, Texto, JSON e CSV.</a:t>
            </a:r>
          </a:p>
          <a:p>
            <a:endParaRPr lang="pt-BR" sz="800" dirty="0"/>
          </a:p>
          <a:p>
            <a:r>
              <a:rPr lang="pt-BR" sz="2800" b="1" dirty="0">
                <a:solidFill>
                  <a:srgbClr val="FF0000"/>
                </a:solidFill>
              </a:rPr>
              <a:t>Imperfeitos</a:t>
            </a:r>
          </a:p>
          <a:p>
            <a:r>
              <a:rPr lang="pt-BR" sz="2000" dirty="0"/>
              <a:t>Podem ter Elementos Ausentes ou Danificados, ou Chegar Fora de Ordem, o que Exige Validação e Tratamento.</a:t>
            </a:r>
          </a:p>
        </p:txBody>
      </p:sp>
    </p:spTree>
    <p:extLst>
      <p:ext uri="{BB962C8B-B14F-4D97-AF65-F5344CB8AC3E}">
        <p14:creationId xmlns:p14="http://schemas.microsoft.com/office/powerpoint/2010/main" val="22236692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69167" y="960032"/>
            <a:ext cx="11474165" cy="646331"/>
          </a:xfrm>
          <a:prstGeom prst="rect">
            <a:avLst/>
          </a:prstGeom>
          <a:noFill/>
        </p:spPr>
        <p:txBody>
          <a:bodyPr wrap="square">
            <a:spAutoFit/>
          </a:bodyPr>
          <a:lstStyle/>
          <a:p>
            <a:r>
              <a:rPr lang="pt-BR" sz="3600" b="1" u="sng" dirty="0"/>
              <a:t>TÉCNICAS DE PROCESSAMENTO DE DATA STREAMS</a:t>
            </a:r>
          </a:p>
        </p:txBody>
      </p:sp>
      <p:pic>
        <p:nvPicPr>
          <p:cNvPr id="2" name="Imagem 1">
            <a:extLst>
              <a:ext uri="{FF2B5EF4-FFF2-40B4-BE49-F238E27FC236}">
                <a16:creationId xmlns:a16="http://schemas.microsoft.com/office/drawing/2014/main" id="{1AFC0DB7-F9D6-7B1D-683B-5806406A5C3D}"/>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4" name="CaixaDeTexto 3">
            <a:extLst>
              <a:ext uri="{FF2B5EF4-FFF2-40B4-BE49-F238E27FC236}">
                <a16:creationId xmlns:a16="http://schemas.microsoft.com/office/drawing/2014/main" id="{6F81B8DB-0DE4-F935-D97D-F98D46D7D47D}"/>
              </a:ext>
            </a:extLst>
          </p:cNvPr>
          <p:cNvSpPr txBox="1"/>
          <p:nvPr/>
        </p:nvSpPr>
        <p:spPr>
          <a:xfrm>
            <a:off x="569166" y="1474283"/>
            <a:ext cx="11622833" cy="5232202"/>
          </a:xfrm>
          <a:prstGeom prst="rect">
            <a:avLst/>
          </a:prstGeom>
          <a:noFill/>
        </p:spPr>
        <p:txBody>
          <a:bodyPr wrap="square">
            <a:spAutoFit/>
          </a:bodyPr>
          <a:lstStyle/>
          <a:p>
            <a:r>
              <a:rPr lang="pt-BR" sz="3200" b="1" dirty="0">
                <a:solidFill>
                  <a:srgbClr val="FF0000"/>
                </a:solidFill>
              </a:rPr>
              <a:t>Streaming de Eventos</a:t>
            </a:r>
            <a:endParaRPr lang="pt-BR" sz="3200" dirty="0"/>
          </a:p>
          <a:p>
            <a:r>
              <a:rPr lang="pt-BR" sz="2200" dirty="0"/>
              <a:t>Forma de Capturar, Processar e Distribuir Dados que Representam Eventos, como Cliques, Compras, Transações, Sensores, ... Permite Analisar e Reagir a Eventos em Tempo Real, Usando Ferramentas como Apache Kafka ou </a:t>
            </a:r>
            <a:r>
              <a:rPr lang="pt-BR" sz="2200" dirty="0" err="1"/>
              <a:t>Amazon</a:t>
            </a:r>
            <a:r>
              <a:rPr lang="pt-BR" sz="2200" dirty="0"/>
              <a:t> </a:t>
            </a:r>
            <a:r>
              <a:rPr lang="pt-BR" sz="2200" dirty="0" err="1"/>
              <a:t>Kinesis</a:t>
            </a:r>
            <a:r>
              <a:rPr lang="pt-BR" sz="2200" dirty="0"/>
              <a:t>.</a:t>
            </a:r>
          </a:p>
          <a:p>
            <a:endParaRPr lang="pt-BR" sz="1000" dirty="0"/>
          </a:p>
          <a:p>
            <a:r>
              <a:rPr lang="pt-BR" sz="3200" b="1" dirty="0">
                <a:solidFill>
                  <a:srgbClr val="FF0000"/>
                </a:solidFill>
              </a:rPr>
              <a:t>Streaming Estruturado</a:t>
            </a:r>
          </a:p>
          <a:p>
            <a:r>
              <a:rPr lang="pt-BR" sz="2200" dirty="0"/>
              <a:t>Forma de Processar Dados em Streaming Usando Abstração de Alto Nível que Trata Dados Como Tabelas, Podendo ser Consultada com SQL ou APIs semelhantes. Permite Expressar Operações Complexas de Forma Simples e Declarativa, Usando Ferramentas como Spark </a:t>
            </a:r>
            <a:r>
              <a:rPr lang="pt-BR" sz="2200" dirty="0" err="1"/>
              <a:t>Structured</a:t>
            </a:r>
            <a:r>
              <a:rPr lang="pt-BR" sz="2200" dirty="0"/>
              <a:t> Streaming, </a:t>
            </a:r>
            <a:r>
              <a:rPr lang="pt-BR" sz="2200" dirty="0" err="1"/>
              <a:t>Flink</a:t>
            </a:r>
            <a:r>
              <a:rPr lang="pt-BR" sz="2200" dirty="0"/>
              <a:t> ou Beam</a:t>
            </a:r>
            <a:r>
              <a:rPr lang="pt-BR" sz="2200" b="0" i="0" dirty="0">
                <a:effectLst/>
                <a:latin typeface="+mj-lt"/>
              </a:rPr>
              <a:t>.</a:t>
            </a:r>
            <a:endParaRPr lang="pt-BR" sz="2200" dirty="0">
              <a:latin typeface="+mj-lt"/>
            </a:endParaRPr>
          </a:p>
          <a:p>
            <a:endParaRPr lang="pt-BR" sz="800" dirty="0"/>
          </a:p>
          <a:p>
            <a:r>
              <a:rPr lang="pt-BR" sz="3200" b="1" dirty="0">
                <a:solidFill>
                  <a:srgbClr val="FF0000"/>
                </a:solidFill>
              </a:rPr>
              <a:t>Streaming de Análise</a:t>
            </a:r>
          </a:p>
          <a:p>
            <a:r>
              <a:rPr lang="pt-BR" sz="2200" b="0" i="0" dirty="0">
                <a:solidFill>
                  <a:srgbClr val="111111"/>
                </a:solidFill>
                <a:effectLst/>
                <a:latin typeface="-apple-system"/>
              </a:rPr>
              <a:t>Forma de Obter Insights, Alertas ou Ações a Partir de Dados em Streaming com Técnicas de </a:t>
            </a:r>
            <a:r>
              <a:rPr lang="pt-BR" sz="2200" b="0" i="0" dirty="0" err="1">
                <a:solidFill>
                  <a:srgbClr val="111111"/>
                </a:solidFill>
                <a:effectLst/>
                <a:latin typeface="-apple-system"/>
              </a:rPr>
              <a:t>Machine</a:t>
            </a:r>
            <a:r>
              <a:rPr lang="pt-BR" sz="2200" b="0" i="0" dirty="0">
                <a:solidFill>
                  <a:srgbClr val="111111"/>
                </a:solidFill>
                <a:effectLst/>
                <a:latin typeface="-apple-system"/>
              </a:rPr>
              <a:t> Learning ou IA. </a:t>
            </a:r>
            <a:r>
              <a:rPr lang="pt-BR" sz="2200" b="0" i="0" dirty="0">
                <a:effectLst/>
                <a:latin typeface="-apple-system"/>
              </a:rPr>
              <a:t>Permite Extrair Valor dos Dados em Tempo Real, Usando Ferramentas como Spark </a:t>
            </a:r>
            <a:r>
              <a:rPr lang="pt-BR" sz="2200" b="0" i="0" dirty="0" err="1">
                <a:effectLst/>
                <a:latin typeface="-apple-system"/>
              </a:rPr>
              <a:t>MLlib</a:t>
            </a:r>
            <a:r>
              <a:rPr lang="pt-BR" sz="2200" b="0" i="0" dirty="0">
                <a:effectLst/>
                <a:latin typeface="-apple-system"/>
              </a:rPr>
              <a:t>, </a:t>
            </a:r>
            <a:r>
              <a:rPr lang="pt-BR" sz="2200" b="0" i="0" dirty="0" err="1">
                <a:effectLst/>
                <a:latin typeface="-apple-system"/>
              </a:rPr>
              <a:t>Flink</a:t>
            </a:r>
            <a:r>
              <a:rPr lang="pt-BR" sz="2200" b="0" i="0" dirty="0">
                <a:effectLst/>
                <a:latin typeface="-apple-system"/>
              </a:rPr>
              <a:t> ML ou Azure </a:t>
            </a:r>
            <a:r>
              <a:rPr lang="pt-BR" sz="2200" b="0" i="0" dirty="0" err="1">
                <a:effectLst/>
                <a:latin typeface="-apple-system"/>
              </a:rPr>
              <a:t>Stream</a:t>
            </a:r>
            <a:r>
              <a:rPr lang="pt-BR" sz="2200" b="0" i="0" dirty="0">
                <a:effectLst/>
                <a:latin typeface="-apple-system"/>
              </a:rPr>
              <a:t> </a:t>
            </a:r>
            <a:r>
              <a:rPr lang="pt-BR" sz="2200" b="0" i="0" dirty="0" err="1">
                <a:effectLst/>
                <a:latin typeface="-apple-system"/>
              </a:rPr>
              <a:t>Analytics</a:t>
            </a:r>
            <a:r>
              <a:rPr lang="pt-BR" sz="2000" dirty="0"/>
              <a:t>.</a:t>
            </a:r>
            <a:endParaRPr lang="pt-BR" sz="800" dirty="0"/>
          </a:p>
        </p:txBody>
      </p:sp>
    </p:spTree>
    <p:extLst>
      <p:ext uri="{BB962C8B-B14F-4D97-AF65-F5344CB8AC3E}">
        <p14:creationId xmlns:p14="http://schemas.microsoft.com/office/powerpoint/2010/main" val="12230698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9CCDDE7B-FC56-365D-0510-0AB7E37AA5D5}"/>
              </a:ext>
            </a:extLst>
          </p:cNvPr>
          <p:cNvPicPr>
            <a:picLocks noChangeAspect="1"/>
          </p:cNvPicPr>
          <p:nvPr/>
        </p:nvPicPr>
        <p:blipFill>
          <a:blip r:embed="rId2"/>
          <a:stretch>
            <a:fillRect/>
          </a:stretch>
        </p:blipFill>
        <p:spPr>
          <a:xfrm>
            <a:off x="9675495" y="81306"/>
            <a:ext cx="2367837" cy="800100"/>
          </a:xfrm>
          <a:prstGeom prst="rect">
            <a:avLst/>
          </a:prstGeom>
        </p:spPr>
      </p:pic>
      <p:pic>
        <p:nvPicPr>
          <p:cNvPr id="13" name="Imagem 12">
            <a:extLst>
              <a:ext uri="{FF2B5EF4-FFF2-40B4-BE49-F238E27FC236}">
                <a16:creationId xmlns:a16="http://schemas.microsoft.com/office/drawing/2014/main" id="{BEEEAE59-6278-FC60-D45A-442463873CB2}"/>
              </a:ext>
            </a:extLst>
          </p:cNvPr>
          <p:cNvPicPr>
            <a:picLocks noChangeAspect="1"/>
          </p:cNvPicPr>
          <p:nvPr/>
        </p:nvPicPr>
        <p:blipFill>
          <a:blip r:embed="rId3"/>
          <a:stretch>
            <a:fillRect/>
          </a:stretch>
        </p:blipFill>
        <p:spPr>
          <a:xfrm>
            <a:off x="198120" y="285141"/>
            <a:ext cx="5867400" cy="257175"/>
          </a:xfrm>
          <a:prstGeom prst="rect">
            <a:avLst/>
          </a:prstGeom>
        </p:spPr>
      </p:pic>
      <p:pic>
        <p:nvPicPr>
          <p:cNvPr id="15" name="Imagem 14">
            <a:extLst>
              <a:ext uri="{FF2B5EF4-FFF2-40B4-BE49-F238E27FC236}">
                <a16:creationId xmlns:a16="http://schemas.microsoft.com/office/drawing/2014/main" id="{8F296F00-4DF7-8147-7A3C-B0C682A833E2}"/>
              </a:ext>
            </a:extLst>
          </p:cNvPr>
          <p:cNvPicPr>
            <a:picLocks noChangeAspect="1"/>
          </p:cNvPicPr>
          <p:nvPr/>
        </p:nvPicPr>
        <p:blipFill>
          <a:blip r:embed="rId4"/>
          <a:stretch>
            <a:fillRect/>
          </a:stretch>
        </p:blipFill>
        <p:spPr>
          <a:xfrm>
            <a:off x="198120" y="581968"/>
            <a:ext cx="5419725" cy="285750"/>
          </a:xfrm>
          <a:prstGeom prst="rect">
            <a:avLst/>
          </a:prstGeom>
        </p:spPr>
      </p:pic>
      <p:cxnSp>
        <p:nvCxnSpPr>
          <p:cNvPr id="17" name="Conector reto 16">
            <a:extLst>
              <a:ext uri="{FF2B5EF4-FFF2-40B4-BE49-F238E27FC236}">
                <a16:creationId xmlns:a16="http://schemas.microsoft.com/office/drawing/2014/main" id="{88E6BC1E-412D-F1DC-041A-93D2FF713C3A}"/>
              </a:ext>
            </a:extLst>
          </p:cNvPr>
          <p:cNvCxnSpPr/>
          <p:nvPr/>
        </p:nvCxnSpPr>
        <p:spPr>
          <a:xfrm>
            <a:off x="109479" y="907370"/>
            <a:ext cx="1193385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CaixaDeTexto 5">
            <a:extLst>
              <a:ext uri="{FF2B5EF4-FFF2-40B4-BE49-F238E27FC236}">
                <a16:creationId xmlns:a16="http://schemas.microsoft.com/office/drawing/2014/main" id="{6CE1B221-D55F-1C3E-81B0-7B21AACB0894}"/>
              </a:ext>
            </a:extLst>
          </p:cNvPr>
          <p:cNvSpPr txBox="1"/>
          <p:nvPr/>
        </p:nvSpPr>
        <p:spPr>
          <a:xfrm>
            <a:off x="569168" y="960032"/>
            <a:ext cx="11165632" cy="646331"/>
          </a:xfrm>
          <a:prstGeom prst="rect">
            <a:avLst/>
          </a:prstGeom>
          <a:noFill/>
        </p:spPr>
        <p:txBody>
          <a:bodyPr wrap="square">
            <a:spAutoFit/>
          </a:bodyPr>
          <a:lstStyle/>
          <a:p>
            <a:r>
              <a:rPr lang="pt-BR" sz="3600" b="1" u="sng" dirty="0"/>
              <a:t>SOLUÇÕES DE MERCADO PARA DATA STREAM</a:t>
            </a:r>
          </a:p>
        </p:txBody>
      </p:sp>
      <p:pic>
        <p:nvPicPr>
          <p:cNvPr id="2" name="Imagem 1">
            <a:extLst>
              <a:ext uri="{FF2B5EF4-FFF2-40B4-BE49-F238E27FC236}">
                <a16:creationId xmlns:a16="http://schemas.microsoft.com/office/drawing/2014/main" id="{60B79725-3222-7EA2-6250-29A190341394}"/>
              </a:ext>
            </a:extLst>
          </p:cNvPr>
          <p:cNvPicPr>
            <a:picLocks noChangeAspect="1"/>
          </p:cNvPicPr>
          <p:nvPr/>
        </p:nvPicPr>
        <p:blipFill>
          <a:blip r:embed="rId5"/>
          <a:stretch>
            <a:fillRect/>
          </a:stretch>
        </p:blipFill>
        <p:spPr>
          <a:xfrm>
            <a:off x="10890192" y="6109204"/>
            <a:ext cx="1239779" cy="638077"/>
          </a:xfrm>
          <a:prstGeom prst="rect">
            <a:avLst/>
          </a:prstGeom>
        </p:spPr>
      </p:pic>
      <p:sp>
        <p:nvSpPr>
          <p:cNvPr id="8" name="Espaço Reservado para Conteúdo 12">
            <a:extLst>
              <a:ext uri="{FF2B5EF4-FFF2-40B4-BE49-F238E27FC236}">
                <a16:creationId xmlns:a16="http://schemas.microsoft.com/office/drawing/2014/main" id="{89B2645D-E3FB-E62D-CE85-FBEC2DCA7D4F}"/>
              </a:ext>
            </a:extLst>
          </p:cNvPr>
          <p:cNvSpPr txBox="1">
            <a:spLocks/>
          </p:cNvSpPr>
          <p:nvPr/>
        </p:nvSpPr>
        <p:spPr>
          <a:xfrm>
            <a:off x="574662" y="1547263"/>
            <a:ext cx="11617338" cy="508825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4013" indent="-354013" defTabSz="719138">
              <a:buFont typeface="Wingdings" panose="05000000000000000000" pitchFamily="2" charset="2"/>
              <a:buChar char="Ø"/>
              <a:tabLst>
                <a:tab pos="2155825" algn="l"/>
              </a:tabLst>
            </a:pPr>
            <a:r>
              <a:rPr lang="pt-BR" sz="2600" dirty="0">
                <a:solidFill>
                  <a:srgbClr val="FF0000"/>
                </a:solidFill>
              </a:rPr>
              <a:t>Apache Kafka</a:t>
            </a:r>
            <a:r>
              <a:rPr lang="pt-BR" sz="2600" dirty="0">
                <a:solidFill>
                  <a:srgbClr val="151515"/>
                </a:solidFill>
                <a:latin typeface="Red Hat Text"/>
              </a:rPr>
              <a:t>: </a:t>
            </a:r>
            <a:r>
              <a:rPr lang="pt-BR" sz="2600" b="0" i="0" dirty="0">
                <a:solidFill>
                  <a:srgbClr val="151515"/>
                </a:solidFill>
                <a:effectLst/>
                <a:latin typeface="Red Hat Text"/>
              </a:rPr>
              <a:t>Plataforma Distribuída de</a:t>
            </a:r>
            <a:r>
              <a:rPr lang="pt-BR" sz="2600" b="0" i="0" dirty="0">
                <a:effectLst/>
                <a:latin typeface="Red Hat Text"/>
              </a:rPr>
              <a:t> Transmissão de Dados, C</a:t>
            </a:r>
            <a:r>
              <a:rPr lang="pt-BR" sz="2600" b="0" i="0" dirty="0">
                <a:solidFill>
                  <a:srgbClr val="151515"/>
                </a:solidFill>
                <a:effectLst/>
                <a:latin typeface="Red Hat Text"/>
              </a:rPr>
              <a:t>apaz de Publicar, Subscrever, Armazenar e Processar Fluxo de Dados em Tempo Real.</a:t>
            </a:r>
            <a:endParaRPr lang="pt-BR" sz="2600" dirty="0"/>
          </a:p>
          <a:p>
            <a:pPr marL="354013" indent="-354013">
              <a:buFont typeface="Wingdings" panose="05000000000000000000" pitchFamily="2" charset="2"/>
              <a:buChar char="Ø"/>
              <a:tabLst>
                <a:tab pos="3140075" algn="l"/>
              </a:tabLst>
            </a:pPr>
            <a:r>
              <a:rPr lang="pt-BR" sz="2600" dirty="0">
                <a:solidFill>
                  <a:srgbClr val="FF0000"/>
                </a:solidFill>
              </a:rPr>
              <a:t>Apache </a:t>
            </a:r>
            <a:r>
              <a:rPr lang="pt-BR" sz="2600" dirty="0" err="1">
                <a:solidFill>
                  <a:srgbClr val="FF0000"/>
                </a:solidFill>
              </a:rPr>
              <a:t>Flume</a:t>
            </a:r>
            <a:r>
              <a:rPr lang="pt-BR" sz="2600" dirty="0">
                <a:solidFill>
                  <a:srgbClr val="151515"/>
                </a:solidFill>
                <a:latin typeface="Red Hat Text"/>
              </a:rPr>
              <a:t>: Sistema Distribuído Simples e Flexível que Coleta, Agrega e Move de Maneira Eficiente Grandes Volumes de Dados.</a:t>
            </a:r>
          </a:p>
          <a:p>
            <a:pPr marL="354013" indent="-354013" defTabSz="985838">
              <a:buFont typeface="Wingdings" panose="05000000000000000000" pitchFamily="2" charset="2"/>
              <a:buChar char="Ø"/>
              <a:tabLst>
                <a:tab pos="2062163" algn="l"/>
              </a:tabLst>
            </a:pPr>
            <a:r>
              <a:rPr lang="pt-BR" sz="2600" dirty="0">
                <a:solidFill>
                  <a:srgbClr val="FF0000"/>
                </a:solidFill>
              </a:rPr>
              <a:t>Apache Storm</a:t>
            </a:r>
            <a:r>
              <a:rPr lang="pt-BR" sz="2600" dirty="0">
                <a:solidFill>
                  <a:srgbClr val="151515"/>
                </a:solidFill>
                <a:latin typeface="Red Hat Text"/>
              </a:rPr>
              <a:t>: Projeto que Permite Organizar o Processamento Garantido de Vários Eventos em Tempo Real</a:t>
            </a:r>
          </a:p>
          <a:p>
            <a:pPr marL="354013" indent="-354013">
              <a:buFont typeface="Wingdings" panose="05000000000000000000" pitchFamily="2" charset="2"/>
              <a:buChar char="Ø"/>
            </a:pPr>
            <a:r>
              <a:rPr lang="pt-BR" sz="2600" dirty="0">
                <a:solidFill>
                  <a:srgbClr val="FF0000"/>
                </a:solidFill>
              </a:rPr>
              <a:t>Apache </a:t>
            </a:r>
            <a:r>
              <a:rPr lang="pt-BR" sz="2600" dirty="0" err="1">
                <a:solidFill>
                  <a:srgbClr val="FF0000"/>
                </a:solidFill>
              </a:rPr>
              <a:t>Flink</a:t>
            </a:r>
            <a:r>
              <a:rPr lang="pt-BR" sz="2600" dirty="0">
                <a:solidFill>
                  <a:srgbClr val="151515"/>
                </a:solidFill>
                <a:latin typeface="Red Hat Text"/>
              </a:rPr>
              <a:t>: Framework para Processamento em Lote e em Tempo Real.</a:t>
            </a:r>
          </a:p>
          <a:p>
            <a:pPr marL="354013" indent="-354013">
              <a:buFont typeface="Wingdings" panose="05000000000000000000" pitchFamily="2" charset="2"/>
              <a:buChar char="Ø"/>
            </a:pPr>
            <a:r>
              <a:rPr lang="pt-BR" sz="2600" b="1" dirty="0">
                <a:solidFill>
                  <a:srgbClr val="FF0000"/>
                </a:solidFill>
              </a:rPr>
              <a:t>Apache Spark Streaming</a:t>
            </a:r>
            <a:r>
              <a:rPr lang="pt-BR" sz="2600" dirty="0">
                <a:solidFill>
                  <a:srgbClr val="151515"/>
                </a:solidFill>
                <a:latin typeface="Red Hat Text"/>
              </a:rPr>
              <a:t>: Sistema Escalável de Processamento de Streaming Tolerante a Falhas que Suporta Nativamente Cargas de Trabalho em Batch e Streaming</a:t>
            </a:r>
            <a:endParaRPr lang="pt-BR" sz="2600" b="1" dirty="0">
              <a:solidFill>
                <a:srgbClr val="FF0000"/>
              </a:solidFill>
            </a:endParaRPr>
          </a:p>
          <a:p>
            <a:pPr marL="354013" indent="-354013">
              <a:buFont typeface="Wingdings" panose="05000000000000000000" pitchFamily="2" charset="2"/>
              <a:buChar char="Ø"/>
            </a:pPr>
            <a:r>
              <a:rPr lang="pt-BR" sz="2600" dirty="0">
                <a:solidFill>
                  <a:srgbClr val="FF0000"/>
                </a:solidFill>
              </a:rPr>
              <a:t>AWS </a:t>
            </a:r>
            <a:r>
              <a:rPr lang="pt-BR" sz="2600" dirty="0" err="1">
                <a:solidFill>
                  <a:srgbClr val="FF0000"/>
                </a:solidFill>
              </a:rPr>
              <a:t>Kinesis</a:t>
            </a:r>
            <a:r>
              <a:rPr lang="pt-BR" sz="2600" dirty="0">
                <a:solidFill>
                  <a:srgbClr val="151515"/>
                </a:solidFill>
                <a:latin typeface="Red Hat Text"/>
              </a:rPr>
              <a:t>: Família de Serviços da AWS para Processamento e Análise de Dados de Streaming em Tempo Real em Grande Escala</a:t>
            </a:r>
          </a:p>
          <a:p>
            <a:pPr marL="0" indent="0">
              <a:buNone/>
            </a:pPr>
            <a:endParaRPr lang="pt-BR" sz="2600" dirty="0"/>
          </a:p>
          <a:p>
            <a:pPr marL="0" indent="0">
              <a:buNone/>
            </a:pPr>
            <a:endParaRPr lang="pt-BR" sz="2600" dirty="0"/>
          </a:p>
          <a:p>
            <a:pPr marL="0" indent="0">
              <a:buNone/>
            </a:pPr>
            <a:endParaRPr lang="pt-BR" sz="2600" dirty="0"/>
          </a:p>
        </p:txBody>
      </p:sp>
    </p:spTree>
    <p:extLst>
      <p:ext uri="{BB962C8B-B14F-4D97-AF65-F5344CB8AC3E}">
        <p14:creationId xmlns:p14="http://schemas.microsoft.com/office/powerpoint/2010/main" val="159397363"/>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66884</TotalTime>
  <Words>3349</Words>
  <Application>Microsoft Office PowerPoint</Application>
  <PresentationFormat>Widescreen</PresentationFormat>
  <Paragraphs>314</Paragraphs>
  <Slides>59</Slides>
  <Notes>0</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59</vt:i4>
      </vt:variant>
    </vt:vector>
  </HeadingPairs>
  <TitlesOfParts>
    <vt:vector size="67" baseType="lpstr">
      <vt:lpstr>-apple-system</vt:lpstr>
      <vt:lpstr>Arial</vt:lpstr>
      <vt:lpstr>Calibri</vt:lpstr>
      <vt:lpstr>Calibri Light</vt:lpstr>
      <vt:lpstr>Red Hat Text</vt:lpstr>
      <vt:lpstr>source-serif-pro</vt:lpstr>
      <vt:lpstr>Wingdings</vt:lpstr>
      <vt:lpstr>Tema do Office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Paulo Nascimento de Jesus</dc:creator>
  <cp:lastModifiedBy>Paulo Nascimento de Jesus</cp:lastModifiedBy>
  <cp:revision>441</cp:revision>
  <dcterms:created xsi:type="dcterms:W3CDTF">2023-08-08T14:21:19Z</dcterms:created>
  <dcterms:modified xsi:type="dcterms:W3CDTF">2023-11-07T02:28:57Z</dcterms:modified>
</cp:coreProperties>
</file>

<file path=docProps/thumbnail.jpeg>
</file>